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333" r:id="rId3"/>
    <p:sldId id="337" r:id="rId4"/>
    <p:sldId id="338" r:id="rId5"/>
    <p:sldId id="321" r:id="rId6"/>
    <p:sldId id="332" r:id="rId7"/>
    <p:sldId id="316" r:id="rId8"/>
    <p:sldId id="323" r:id="rId9"/>
    <p:sldId id="307" r:id="rId10"/>
    <p:sldId id="326" r:id="rId11"/>
    <p:sldId id="327" r:id="rId12"/>
    <p:sldId id="324" r:id="rId13"/>
    <p:sldId id="325" r:id="rId14"/>
    <p:sldId id="265" r:id="rId15"/>
    <p:sldId id="266" r:id="rId16"/>
    <p:sldId id="301" r:id="rId17"/>
    <p:sldId id="308" r:id="rId18"/>
    <p:sldId id="309" r:id="rId19"/>
    <p:sldId id="310" r:id="rId20"/>
    <p:sldId id="311" r:id="rId21"/>
    <p:sldId id="312" r:id="rId22"/>
    <p:sldId id="313" r:id="rId23"/>
    <p:sldId id="314" r:id="rId24"/>
    <p:sldId id="315" r:id="rId25"/>
    <p:sldId id="322" r:id="rId26"/>
    <p:sldId id="317" r:id="rId27"/>
    <p:sldId id="271" r:id="rId28"/>
    <p:sldId id="296" r:id="rId29"/>
    <p:sldId id="297" r:id="rId30"/>
    <p:sldId id="259" r:id="rId31"/>
    <p:sldId id="295" r:id="rId32"/>
    <p:sldId id="341" r:id="rId33"/>
    <p:sldId id="269" r:id="rId34"/>
    <p:sldId id="342" r:id="rId35"/>
    <p:sldId id="343" r:id="rId36"/>
    <p:sldId id="344" r:id="rId37"/>
    <p:sldId id="302" r:id="rId38"/>
    <p:sldId id="279" r:id="rId39"/>
    <p:sldId id="288" r:id="rId40"/>
    <p:sldId id="287" r:id="rId41"/>
    <p:sldId id="336" r:id="rId42"/>
    <p:sldId id="283" r:id="rId43"/>
    <p:sldId id="286" r:id="rId44"/>
    <p:sldId id="300" r:id="rId45"/>
    <p:sldId id="280" r:id="rId46"/>
    <p:sldId id="298" r:id="rId47"/>
  </p:sldIdLst>
  <p:sldSz cx="9144000" cy="6858000" type="screen4x3"/>
  <p:notesSz cx="6858000" cy="9144000"/>
  <p:custDataLst>
    <p:tags r:id="rId49"/>
  </p:custDataLst>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pitchFamily="18" charset="0"/>
        <a:ea typeface="ＭＳ Ｐゴシック"/>
        <a:cs typeface="ＭＳ Ｐゴシック"/>
      </a:defRPr>
    </a:lvl5pPr>
    <a:lvl6pPr marL="2286000" algn="l" defTabSz="914400" rtl="0" eaLnBrk="1" latinLnBrk="0" hangingPunct="1">
      <a:defRPr sz="2400" kern="1200">
        <a:solidFill>
          <a:schemeClr val="tx1"/>
        </a:solidFill>
        <a:latin typeface="Times" pitchFamily="18" charset="0"/>
        <a:ea typeface="ＭＳ Ｐゴシック"/>
        <a:cs typeface="ＭＳ Ｐゴシック"/>
      </a:defRPr>
    </a:lvl6pPr>
    <a:lvl7pPr marL="2743200" algn="l" defTabSz="914400" rtl="0" eaLnBrk="1" latinLnBrk="0" hangingPunct="1">
      <a:defRPr sz="2400" kern="1200">
        <a:solidFill>
          <a:schemeClr val="tx1"/>
        </a:solidFill>
        <a:latin typeface="Times" pitchFamily="18" charset="0"/>
        <a:ea typeface="ＭＳ Ｐゴシック"/>
        <a:cs typeface="ＭＳ Ｐゴシック"/>
      </a:defRPr>
    </a:lvl7pPr>
    <a:lvl8pPr marL="3200400" algn="l" defTabSz="914400" rtl="0" eaLnBrk="1" latinLnBrk="0" hangingPunct="1">
      <a:defRPr sz="2400" kern="1200">
        <a:solidFill>
          <a:schemeClr val="tx1"/>
        </a:solidFill>
        <a:latin typeface="Times" pitchFamily="18" charset="0"/>
        <a:ea typeface="ＭＳ Ｐゴシック"/>
        <a:cs typeface="ＭＳ Ｐゴシック"/>
      </a:defRPr>
    </a:lvl8pPr>
    <a:lvl9pPr marL="3657600" algn="l" defTabSz="914400" rtl="0" eaLnBrk="1" latinLnBrk="0" hangingPunct="1">
      <a:defRPr sz="2400" kern="1200">
        <a:solidFill>
          <a:schemeClr val="tx1"/>
        </a:solidFill>
        <a:latin typeface="Times"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E1113E"/>
    <a:srgbClr val="E4CABA"/>
    <a:srgbClr val="000000"/>
    <a:srgbClr val="FCA2DE"/>
    <a:srgbClr val="F4E9AA"/>
    <a:srgbClr val="AEEAF0"/>
    <a:srgbClr val="6699FF"/>
    <a:srgbClr val="C4C5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51" autoAdjust="0"/>
    <p:restoredTop sz="83156" autoAdjust="0"/>
  </p:normalViewPr>
  <p:slideViewPr>
    <p:cSldViewPr>
      <p:cViewPr varScale="1">
        <p:scale>
          <a:sx n="70" d="100"/>
          <a:sy n="70" d="100"/>
        </p:scale>
        <p:origin x="-840" y="-67"/>
      </p:cViewPr>
      <p:guideLst>
        <p:guide orient="horz" pos="1262"/>
        <p:guide pos="1076"/>
      </p:guideLst>
    </p:cSldViewPr>
  </p:slideViewPr>
  <p:outlineViewPr>
    <p:cViewPr>
      <p:scale>
        <a:sx n="33" d="100"/>
        <a:sy n="33" d="100"/>
      </p:scale>
      <p:origin x="0" y="341"/>
    </p:cViewPr>
  </p:outlineViewPr>
  <p:notesTextViewPr>
    <p:cViewPr>
      <p:scale>
        <a:sx n="100" d="100"/>
        <a:sy n="100" d="100"/>
      </p:scale>
      <p:origin x="0" y="0"/>
    </p:cViewPr>
  </p:notesTextViewPr>
  <p:sorterViewPr>
    <p:cViewPr>
      <p:scale>
        <a:sx n="66" d="100"/>
        <a:sy n="66" d="100"/>
      </p:scale>
      <p:origin x="0" y="4219"/>
    </p:cViewPr>
  </p:sorterViewPr>
  <p:notesViewPr>
    <p:cSldViewPr>
      <p:cViewPr varScale="1">
        <p:scale>
          <a:sx n="53" d="100"/>
          <a:sy n="53" d="100"/>
        </p:scale>
        <p:origin x="-2256"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muhlbradt\Desktop\CDISC%20Europe%20Presentation\Figures%20for%20presentation%20-%20Terminology%20Metr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dLbl>
              <c:idx val="1"/>
              <c:layout/>
              <c:tx>
                <c:rich>
                  <a:bodyPr/>
                  <a:lstStyle/>
                  <a:p>
                    <a:r>
                      <a:rPr lang="en-US" dirty="0" err="1"/>
                      <a:t>BioCARTA</a:t>
                    </a:r>
                    <a:r>
                      <a:rPr lang="en-US"/>
                      <a:t>
</a:t>
                    </a:r>
                    <a:r>
                      <a:rPr lang="en-US" smtClean="0"/>
                      <a:t>1%</a:t>
                    </a:r>
                    <a:endParaRPr lang="en-US" dirty="0"/>
                  </a:p>
                </c:rich>
              </c:tx>
              <c:showCatName val="1"/>
              <c:showPercent val="1"/>
            </c:dLbl>
            <c:dLbl>
              <c:idx val="19"/>
              <c:layout/>
              <c:tx>
                <c:rich>
                  <a:bodyPr/>
                  <a:lstStyle/>
                  <a:p>
                    <a:r>
                      <a:rPr lang="en-US" dirty="0"/>
                      <a:t>NCI Only</a:t>
                    </a:r>
                    <a:r>
                      <a:rPr lang="en-US"/>
                      <a:t>
</a:t>
                    </a:r>
                    <a:r>
                      <a:rPr lang="en-US" smtClean="0"/>
                      <a:t>40%</a:t>
                    </a:r>
                    <a:endParaRPr lang="en-US" dirty="0"/>
                  </a:p>
                </c:rich>
              </c:tx>
              <c:showCatName val="1"/>
              <c:showPercent val="1"/>
            </c:dLbl>
            <c:dLbl>
              <c:idx val="24"/>
              <c:layout/>
              <c:tx>
                <c:rich>
                  <a:bodyPr/>
                  <a:lstStyle/>
                  <a:p>
                    <a:r>
                      <a:rPr lang="en-US"/>
                      <a:t>UCUM
</a:t>
                    </a:r>
                    <a:r>
                      <a:rPr lang="en-US" smtClean="0"/>
                      <a:t>1%</a:t>
                    </a:r>
                    <a:endParaRPr lang="en-US"/>
                  </a:p>
                </c:rich>
              </c:tx>
              <c:showCatName val="1"/>
              <c:showPercent val="1"/>
            </c:dLbl>
            <c:txPr>
              <a:bodyPr/>
              <a:lstStyle/>
              <a:p>
                <a:pPr>
                  <a:defRPr sz="1400" b="1"/>
                </a:pPr>
                <a:endParaRPr lang="en-US"/>
              </a:p>
            </c:txPr>
            <c:showCatName val="1"/>
            <c:showPercent val="1"/>
            <c:showLeaderLines val="1"/>
          </c:dLbls>
          <c:cat>
            <c:strRef>
              <c:f>'NCIt numbers'!$A$2:$A$26</c:f>
              <c:strCache>
                <c:ptCount val="25"/>
                <c:pt idx="0">
                  <c:v>ACC</c:v>
                </c:pt>
                <c:pt idx="1">
                  <c:v>BioCARTA</c:v>
                </c:pt>
                <c:pt idx="2">
                  <c:v>caDSR</c:v>
                </c:pt>
                <c:pt idx="3">
                  <c:v>CDC</c:v>
                </c:pt>
                <c:pt idx="4">
                  <c:v>CDISC</c:v>
                </c:pt>
                <c:pt idx="5">
                  <c:v>CRCH</c:v>
                </c:pt>
                <c:pt idx="6">
                  <c:v>CTCAE</c:v>
                </c:pt>
                <c:pt idx="7">
                  <c:v>CTRM_ID</c:v>
                </c:pt>
                <c:pt idx="8">
                  <c:v>DCP</c:v>
                </c:pt>
                <c:pt idx="9">
                  <c:v>DICOM</c:v>
                </c:pt>
                <c:pt idx="10">
                  <c:v>DTP</c:v>
                </c:pt>
                <c:pt idx="11">
                  <c:v>FDA</c:v>
                </c:pt>
                <c:pt idx="12">
                  <c:v>HL7</c:v>
                </c:pt>
                <c:pt idx="13">
                  <c:v>ICH</c:v>
                </c:pt>
                <c:pt idx="14">
                  <c:v>ICSR</c:v>
                </c:pt>
                <c:pt idx="15">
                  <c:v>ISO</c:v>
                </c:pt>
                <c:pt idx="16">
                  <c:v>JAX</c:v>
                </c:pt>
                <c:pt idx="17">
                  <c:v>KEGG_ID</c:v>
                </c:pt>
                <c:pt idx="18">
                  <c:v>MTH</c:v>
                </c:pt>
                <c:pt idx="19">
                  <c:v>NCI Only</c:v>
                </c:pt>
                <c:pt idx="20">
                  <c:v>NCI-GLOSS</c:v>
                </c:pt>
                <c:pt idx="21">
                  <c:v>RAND</c:v>
                </c:pt>
                <c:pt idx="22">
                  <c:v>SEER</c:v>
                </c:pt>
                <c:pt idx="23">
                  <c:v>Swiss-Prot</c:v>
                </c:pt>
                <c:pt idx="24">
                  <c:v>UCUM</c:v>
                </c:pt>
              </c:strCache>
            </c:strRef>
          </c:cat>
          <c:val>
            <c:numRef>
              <c:f>'NCIt numbers'!$B$2:$B$26</c:f>
              <c:numCache>
                <c:formatCode>General</c:formatCode>
                <c:ptCount val="25"/>
                <c:pt idx="0">
                  <c:v>400</c:v>
                </c:pt>
                <c:pt idx="1">
                  <c:v>304</c:v>
                </c:pt>
                <c:pt idx="2">
                  <c:v>400</c:v>
                </c:pt>
                <c:pt idx="3">
                  <c:v>921</c:v>
                </c:pt>
                <c:pt idx="4">
                  <c:v>4046</c:v>
                </c:pt>
                <c:pt idx="5">
                  <c:v>435</c:v>
                </c:pt>
                <c:pt idx="6">
                  <c:v>6363</c:v>
                </c:pt>
                <c:pt idx="7">
                  <c:v>4420</c:v>
                </c:pt>
                <c:pt idx="8">
                  <c:v>904</c:v>
                </c:pt>
                <c:pt idx="9">
                  <c:v>400</c:v>
                </c:pt>
                <c:pt idx="10">
                  <c:v>693</c:v>
                </c:pt>
                <c:pt idx="11" formatCode="#,##0">
                  <c:v>13661</c:v>
                </c:pt>
                <c:pt idx="12">
                  <c:v>400</c:v>
                </c:pt>
                <c:pt idx="13">
                  <c:v>400</c:v>
                </c:pt>
                <c:pt idx="14">
                  <c:v>400</c:v>
                </c:pt>
                <c:pt idx="15">
                  <c:v>400</c:v>
                </c:pt>
                <c:pt idx="16">
                  <c:v>400</c:v>
                </c:pt>
                <c:pt idx="17">
                  <c:v>400</c:v>
                </c:pt>
                <c:pt idx="18">
                  <c:v>400</c:v>
                </c:pt>
                <c:pt idx="19">
                  <c:v>29609</c:v>
                </c:pt>
                <c:pt idx="20">
                  <c:v>2470</c:v>
                </c:pt>
                <c:pt idx="21">
                  <c:v>400</c:v>
                </c:pt>
                <c:pt idx="22">
                  <c:v>400</c:v>
                </c:pt>
                <c:pt idx="23">
                  <c:v>1906</c:v>
                </c:pt>
                <c:pt idx="24">
                  <c:v>271</c:v>
                </c:pt>
              </c:numCache>
            </c:numRef>
          </c:val>
        </c:ser>
        <c:dLbls>
          <c:showCatName val="1"/>
          <c:showPercent val="1"/>
        </c:dLbls>
        <c:firstSliceAng val="0"/>
      </c:pie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Times" pitchFamily="-107" charset="0"/>
                <a:ea typeface="ＭＳ Ｐゴシック" pitchFamily="-107" charset="-128"/>
                <a:cs typeface="+mn-cs"/>
              </a:defRPr>
            </a:lvl1pPr>
          </a:lstStyle>
          <a:p>
            <a:pPr>
              <a:defRPr/>
            </a:pPr>
            <a:fld id="{49EF71CF-4C19-4AD8-92C9-C3C093A52B8A}" type="datetime1">
              <a:rPr lang="en-US"/>
              <a:pPr>
                <a:defRPr/>
              </a:pPr>
              <a:t>5/24/2010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pitchFamily="-107" charset="0"/>
                <a:ea typeface="ＭＳ Ｐゴシック" pitchFamily="-107" charset="-128"/>
                <a:cs typeface="+mn-cs"/>
              </a:defRPr>
            </a:lvl1pPr>
          </a:lstStyle>
          <a:p>
            <a:pPr>
              <a:defRPr/>
            </a:pPr>
            <a:fld id="{13945A82-3694-4729-B986-1F06454010C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algn="l" eaLnBrk="1" hangingPunct="1">
              <a:spcBef>
                <a:spcPct val="0"/>
              </a:spcBef>
            </a:pPr>
            <a:endParaRPr lang="en-US" dirty="0" smtClean="0">
              <a:ea typeface="ＭＳ Ｐゴシック"/>
              <a:cs typeface="ＭＳ Ｐゴシック"/>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AD7B8DFE-63D5-4D84-A959-F8C9486800B3}" type="slidenum">
              <a:rPr lang="en-US" smtClean="0">
                <a:latin typeface="Times" pitchFamily="18" charset="0"/>
                <a:ea typeface="ＭＳ Ｐゴシック"/>
                <a:cs typeface="ＭＳ Ｐゴシック"/>
              </a:rPr>
              <a:pPr/>
              <a:t>1</a:t>
            </a:fld>
            <a:endParaRPr lang="en-US" dirty="0" smtClean="0">
              <a:latin typeface="Times" pitchFamily="18"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just showed the Metathesaurus which bundles 76 source terminologies within one data resources. Another service that NCI EVS offers is the new Term Browser, it is built on the same platform so you will notice a lot of the same functionality. What the term browser offers is many different terminologies in a stand alone environment, meaning you can search for content in individual terminologies. Or, if you wanted to search in the GO, the gene ontology, you can limit your search to that particular terminology; if you wanted to search in a specific combination of terminologies, you have this functionality as well. You can check and uncheck the boxes or choose a default selection via the buttons located at the top. The reasoning for this functionality is that the Metathesaurus is so large that otherwise the search may be slowed down. </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40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have given an overview</a:t>
            </a:r>
            <a:r>
              <a:rPr lang="en-US" baseline="0" dirty="0" smtClean="0"/>
              <a:t> of what data is in the thesaurus,  how can you get the data?  We have multiple methods by which a user can retrieve this content. One can retrieve CDISC terminology from the NCI page, with the reference link provided here, one  can also download the CDISC terminology from the file transfer protocol site. Links exist on the CDISC and FDA sites and EVS provides a mechanism by which a user can request any terminology subsets from the NCI thesaurus. Finally, we also provide CDISC FDA and FMT terminologies from our NCI browser, which we will be showing you in upcoming slides.</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42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43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44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a:t>
            </a:r>
            <a:r>
              <a:rPr lang="en-US" baseline="0" dirty="0" smtClean="0"/>
              <a:t> NCIt public browser available at the website listed above. [click] You have the option of browsing the Thesaurus by looking at the entire hierarchy or subsets. Or if you are interested in a specific term or collection of terms first you can use the search text box. Within the search field, you type in what you are looking for and choose your search parameters. We also provide the version information,  which is the date of publication, of the information contained within this version of the browser. I'd also like to point out the links to the NCI Metathesaurus and term browser that my colleague will be discussing in a few slides.</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concept code located next to the </a:t>
            </a:r>
            <a:r>
              <a:rPr lang="en-US" baseline="0" dirty="0" smtClean="0"/>
              <a:t>NCI </a:t>
            </a:r>
            <a:r>
              <a:rPr lang="en-US" baseline="0" dirty="0" smtClean="0"/>
              <a:t>preferred term is important because it </a:t>
            </a:r>
            <a:r>
              <a:rPr lang="en-US" baseline="0" dirty="0" smtClean="0"/>
              <a:t>ensures </a:t>
            </a:r>
            <a:r>
              <a:rPr lang="en-US" baseline="0" dirty="0" smtClean="0"/>
              <a:t>that all sources are referring to the same meaning </a:t>
            </a:r>
            <a:r>
              <a:rPr lang="en-US" baseline="0" dirty="0" smtClean="0"/>
              <a:t>for </a:t>
            </a:r>
            <a:r>
              <a:rPr lang="en-US" baseline="0" dirty="0" smtClean="0"/>
              <a:t>their term. For example, this mole concept is referring to the chemistry </a:t>
            </a:r>
            <a:r>
              <a:rPr lang="en-US" baseline="0" dirty="0" smtClean="0"/>
              <a:t>mole, </a:t>
            </a:r>
            <a:r>
              <a:rPr lang="en-US" baseline="0" dirty="0" smtClean="0"/>
              <a:t>as opposed to the mammal, the spy, the food, or the skin condition.</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concept code located next to the </a:t>
            </a:r>
            <a:r>
              <a:rPr lang="en-US" baseline="0" dirty="0" smtClean="0"/>
              <a:t>NCI </a:t>
            </a:r>
            <a:r>
              <a:rPr lang="en-US" baseline="0" dirty="0" smtClean="0"/>
              <a:t>preferred term is important because it </a:t>
            </a:r>
            <a:r>
              <a:rPr lang="en-US" baseline="0" dirty="0" smtClean="0"/>
              <a:t>ensures </a:t>
            </a:r>
            <a:r>
              <a:rPr lang="en-US" baseline="0" dirty="0" smtClean="0"/>
              <a:t>that all sources are referring to the same meaning </a:t>
            </a:r>
            <a:r>
              <a:rPr lang="en-US" baseline="0" dirty="0" smtClean="0"/>
              <a:t>for </a:t>
            </a:r>
            <a:r>
              <a:rPr lang="en-US" baseline="0" dirty="0" smtClean="0"/>
              <a:t>their term. For example, this mole concept is referring to the chemistry </a:t>
            </a:r>
            <a:r>
              <a:rPr lang="en-US" baseline="0" dirty="0" smtClean="0"/>
              <a:t>mole, </a:t>
            </a:r>
            <a:r>
              <a:rPr lang="en-US" baseline="0" dirty="0" smtClean="0"/>
              <a:t>as opposed to the mammal, the spy, the food, or the skin condition.</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31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relationships tab within the 'sitting' concept you will see the relationship data connected to</a:t>
            </a:r>
            <a:r>
              <a:rPr lang="en-US" baseline="0" dirty="0" smtClean="0"/>
              <a:t> this concept. Delete box around role relationships...] Our primary method of bundling concepts for easy retrieval is via an association called a subset. As you can see this CDISC concept belongs to five different subsets including......</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resources within NCI-EVS is the NCI Metathesaurus. The purpose of the Metathesaurus is to group together and link data from multiple outside terminologies. Currently the Metathesaurus contains terminology from over 76 national and international sources that provide terminology over a wide range of areas such as drugs, clinical activities, organisms, nursing, and biomedical areas. The Metathesaurus contains around 1.4 million concepts comprised of 3.6 million  preferred names and synonyms from different sources. As you can see, the Metathesaurus browser is built on the same platform as the </a:t>
            </a:r>
            <a:r>
              <a:rPr lang="en-US" baseline="0" dirty="0" smtClean="0"/>
              <a:t>Thesaurus </a:t>
            </a:r>
            <a:r>
              <a:rPr lang="en-US" baseline="0" dirty="0" smtClean="0"/>
              <a:t>browser so there will be similar functionality.  </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38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data within a Metathesaurus concept. As you can see we have a wide range of sources within this concept, including LOINC,</a:t>
            </a:r>
            <a:r>
              <a:rPr lang="en-US" baseline="0" dirty="0" smtClean="0"/>
              <a:t> CDISC, SNOMED,  and ICDO. An advantage of the Metathesaurus is that you can see each source has its own term bundled up under a single concept with a unique identifier. NCI-EVS staff curates the Metathesaurus and updates every three months.</a:t>
            </a:r>
            <a:endParaRPr lang="en-US" dirty="0"/>
          </a:p>
        </p:txBody>
      </p:sp>
      <p:sp>
        <p:nvSpPr>
          <p:cNvPr id="4" name="Slide Number Placeholder 3"/>
          <p:cNvSpPr>
            <a:spLocks noGrp="1"/>
          </p:cNvSpPr>
          <p:nvPr>
            <p:ph type="sldNum" sz="quarter" idx="10"/>
          </p:nvPr>
        </p:nvSpPr>
        <p:spPr/>
        <p:txBody>
          <a:bodyPr/>
          <a:lstStyle/>
          <a:p>
            <a:pPr>
              <a:defRPr/>
            </a:pPr>
            <a:fld id="{13945A82-3694-4729-B986-1F06454010CF}" type="slidenum">
              <a:rPr lang="en-US" smtClean="0"/>
              <a:pPr>
                <a:defRPr/>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708150" y="838200"/>
            <a:ext cx="7054850" cy="2286000"/>
          </a:xfrm>
        </p:spPr>
        <p:txBody>
          <a:bodyPr/>
          <a:lstStyle>
            <a:lvl1pPr algn="ctr">
              <a:defRPr>
                <a:solidFill>
                  <a:srgbClr val="FFFFFF"/>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1708150" y="3657600"/>
            <a:ext cx="705485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708150" y="838200"/>
            <a:ext cx="7054850" cy="2286000"/>
          </a:xfrm>
        </p:spPr>
        <p:txBody>
          <a:bodyPr/>
          <a:lstStyle>
            <a:lvl1pPr algn="ctr">
              <a:defRPr>
                <a:solidFill>
                  <a:srgbClr val="FFFFFF"/>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1708150" y="3657600"/>
            <a:ext cx="705485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a:effectLst/>
        </p:spPr>
        <p:txBody>
          <a:bodyPr/>
          <a:lstStyle>
            <a:lvl1pPr>
              <a:defRPr>
                <a:solidFill>
                  <a:srgbClr val="FFFFFF"/>
                </a:solidFill>
              </a:defRPr>
            </a:lvl1pPr>
          </a:lstStyle>
          <a:p>
            <a:pPr lvl="0"/>
            <a:r>
              <a:rPr lang="en-US" dirty="0"/>
              <a:t>Click to edit Master title style</a:t>
            </a:r>
          </a:p>
        </p:txBody>
      </p:sp>
      <p:sp>
        <p:nvSpPr>
          <p:cNvPr id="6" name="Rectangle 3"/>
          <p:cNvSpPr>
            <a:spLocks noGrp="1" noChangeArrowheads="1"/>
          </p:cNvSpPr>
          <p:nvPr>
            <p:ph idx="1"/>
          </p:nvPr>
        </p:nvSpPr>
        <p:spPr bwMode="auto">
          <a:xfrm>
            <a:off x="1600200" y="1600200"/>
            <a:ext cx="7315200" cy="4943475"/>
          </a:xfrm>
          <a:prstGeom prst="rect">
            <a:avLst/>
          </a:prstGeom>
          <a:noFill/>
          <a:ln w="9525">
            <a:noFill/>
            <a:miter lim="800000"/>
            <a:headEnd/>
            <a:tailEnd/>
          </a:ln>
          <a:effectLst/>
        </p:spPr>
        <p:txBody>
          <a:bodyPr/>
          <a:lstStyle>
            <a:lvl1pPr marL="346075" indent="-346075">
              <a:buClr>
                <a:srgbClr val="D40138"/>
              </a:buClr>
              <a:buFont typeface="Arial"/>
              <a:buChar char="•"/>
              <a:defRPr sz="2600" b="0">
                <a:solidFill>
                  <a:schemeClr val="tx1"/>
                </a:solidFill>
              </a:defRPr>
            </a:lvl1pPr>
            <a:lvl2pPr marL="742950" indent="-285750">
              <a:spcBef>
                <a:spcPts val="600"/>
              </a:spcBef>
              <a:buFont typeface="Lucida Grande"/>
              <a:buChar char="-"/>
              <a:defRPr sz="2400" b="0"/>
            </a:lvl2pPr>
            <a:lvl3pPr marL="1143000" indent="-228600">
              <a:spcBef>
                <a:spcPts val="600"/>
              </a:spcBef>
              <a:buFont typeface="Arial"/>
              <a:buChar char="•"/>
              <a:defRPr sz="2000" b="0"/>
            </a:lvl3pPr>
            <a:lvl4pPr marL="1600200" indent="-228600">
              <a:spcBef>
                <a:spcPts val="600"/>
              </a:spcBef>
              <a:buFont typeface="Lucida Grande"/>
              <a:buChar char="−"/>
              <a:defRPr sz="1800" b="0"/>
            </a:lvl4pPr>
            <a:lvl5pPr marL="2057400" indent="-228600">
              <a:spcBef>
                <a:spcPts val="600"/>
              </a:spcBef>
              <a:buFont typeface="Arial"/>
              <a:buChar char="•"/>
              <a:defRPr sz="1800" b="0"/>
            </a:lvl5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a:effectLst/>
        </p:spPr>
        <p:txBody>
          <a:bodyPr/>
          <a:lstStyle>
            <a:lvl1pPr>
              <a:defRPr>
                <a:solidFill>
                  <a:srgbClr val="000000"/>
                </a:solidFill>
              </a:defRPr>
            </a:lvl1pPr>
          </a:lstStyle>
          <a:p>
            <a:pPr lvl="0"/>
            <a:r>
              <a:rPr lang="en-US" dirty="0"/>
              <a:t>Click to edit Master title style</a:t>
            </a:r>
          </a:p>
        </p:txBody>
      </p:sp>
      <p:sp>
        <p:nvSpPr>
          <p:cNvPr id="6" name="Rectangle 3"/>
          <p:cNvSpPr>
            <a:spLocks noGrp="1" noChangeArrowheads="1"/>
          </p:cNvSpPr>
          <p:nvPr>
            <p:ph idx="1"/>
          </p:nvPr>
        </p:nvSpPr>
        <p:spPr bwMode="auto">
          <a:xfrm>
            <a:off x="1600200" y="1600200"/>
            <a:ext cx="7315200" cy="4943475"/>
          </a:xfrm>
          <a:prstGeom prst="rect">
            <a:avLst/>
          </a:prstGeom>
          <a:noFill/>
          <a:ln w="9525">
            <a:noFill/>
            <a:miter lim="800000"/>
            <a:headEnd/>
            <a:tailEnd/>
          </a:ln>
          <a:effectLst/>
        </p:spPr>
        <p:txBody>
          <a:bodyPr/>
          <a:lstStyle>
            <a:lvl1pPr marL="346075" indent="-346075">
              <a:buClr>
                <a:srgbClr val="D40138"/>
              </a:buClr>
              <a:buFont typeface="Arial"/>
              <a:buChar char="•"/>
              <a:defRPr sz="2600" b="0">
                <a:solidFill>
                  <a:srgbClr val="000000"/>
                </a:solidFill>
              </a:defRPr>
            </a:lvl1pPr>
            <a:lvl2pPr marL="742950" indent="-285750">
              <a:spcBef>
                <a:spcPts val="600"/>
              </a:spcBef>
              <a:buFont typeface="Lucida Grande"/>
              <a:buChar char="-"/>
              <a:defRPr sz="2400" b="0"/>
            </a:lvl2pPr>
            <a:lvl3pPr marL="1143000" indent="-228600">
              <a:spcBef>
                <a:spcPts val="600"/>
              </a:spcBef>
              <a:buFont typeface="Arial"/>
              <a:buChar char="•"/>
              <a:defRPr sz="2000" b="0"/>
            </a:lvl3pPr>
            <a:lvl4pPr marL="1600200" indent="-228600">
              <a:spcBef>
                <a:spcPts val="600"/>
              </a:spcBef>
              <a:buFont typeface="Lucida Grande"/>
              <a:buChar char="−"/>
              <a:defRPr sz="1800" b="0"/>
            </a:lvl4pPr>
            <a:lvl5pPr marL="2057400" indent="-228600">
              <a:spcBef>
                <a:spcPts val="600"/>
              </a:spcBef>
              <a:buFont typeface="Arial"/>
              <a:buChar char="•"/>
              <a:defRPr sz="1800" b="0"/>
            </a:lvl5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a:effectLst/>
        </p:spPr>
        <p:txBody>
          <a:bodyPr/>
          <a:lstStyle>
            <a:lvl1pPr>
              <a:defRPr>
                <a:solidFill>
                  <a:srgbClr val="FFFFFF"/>
                </a:solidFill>
              </a:defRPr>
            </a:lvl1pPr>
          </a:lstStyle>
          <a:p>
            <a:pPr lvl="0"/>
            <a:r>
              <a:rPr lang="en-US" dirty="0"/>
              <a:t>Click to edit Master title style</a:t>
            </a:r>
          </a:p>
        </p:txBody>
      </p:sp>
      <p:sp>
        <p:nvSpPr>
          <p:cNvPr id="10" name="Rectangle 3"/>
          <p:cNvSpPr>
            <a:spLocks noGrp="1" noChangeArrowheads="1"/>
          </p:cNvSpPr>
          <p:nvPr>
            <p:ph idx="1"/>
          </p:nvPr>
        </p:nvSpPr>
        <p:spPr bwMode="auto">
          <a:xfrm>
            <a:off x="1600200" y="1600200"/>
            <a:ext cx="7315200" cy="4943475"/>
          </a:xfrm>
          <a:prstGeom prst="rect">
            <a:avLst/>
          </a:prstGeom>
          <a:noFill/>
          <a:ln w="9525">
            <a:noFill/>
            <a:miter lim="800000"/>
            <a:headEnd/>
            <a:tailEnd/>
          </a:ln>
          <a:effectLst/>
        </p:spPr>
        <p:txBody>
          <a:bodyPr/>
          <a:lstStyle>
            <a:lvl1pPr marL="346075" indent="-346075">
              <a:buClr>
                <a:srgbClr val="D40138"/>
              </a:buClr>
              <a:buFont typeface="Arial"/>
              <a:buChar char="•"/>
              <a:defRPr sz="2600" b="0">
                <a:solidFill>
                  <a:schemeClr val="tx1"/>
                </a:solidFill>
              </a:defRPr>
            </a:lvl1pPr>
            <a:lvl2pPr marL="742950" indent="-285750">
              <a:spcBef>
                <a:spcPts val="600"/>
              </a:spcBef>
              <a:buFont typeface="Lucida Grande"/>
              <a:buChar char="-"/>
              <a:defRPr sz="2400" b="0"/>
            </a:lvl2pPr>
            <a:lvl3pPr marL="1143000" indent="-228600">
              <a:spcBef>
                <a:spcPts val="600"/>
              </a:spcBef>
              <a:buFont typeface="Arial"/>
              <a:buChar char="•"/>
              <a:defRPr sz="2000" b="0"/>
            </a:lvl3pPr>
            <a:lvl4pPr marL="1600200" indent="-228600">
              <a:spcBef>
                <a:spcPts val="600"/>
              </a:spcBef>
              <a:buFont typeface="Lucida Grande"/>
              <a:buChar char="−"/>
              <a:defRPr sz="1800" b="0"/>
            </a:lvl4pPr>
            <a:lvl5pPr marL="2057400" indent="-228600">
              <a:spcBef>
                <a:spcPts val="600"/>
              </a:spcBef>
              <a:buFont typeface="Arial"/>
              <a:buChar char="•"/>
              <a:defRPr sz="1800" b="0"/>
            </a:lvl5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a:effectLst/>
        </p:spPr>
        <p:txBody>
          <a:bodyPr/>
          <a:lstStyle>
            <a:lvl1pPr>
              <a:defRPr>
                <a:solidFill>
                  <a:srgbClr val="000000"/>
                </a:solidFill>
              </a:defRPr>
            </a:lvl1pPr>
          </a:lstStyle>
          <a:p>
            <a:pPr lvl="0"/>
            <a:r>
              <a:rPr lang="en-US" dirty="0"/>
              <a:t>Click to edit Master title style</a:t>
            </a:r>
          </a:p>
        </p:txBody>
      </p:sp>
      <p:sp>
        <p:nvSpPr>
          <p:cNvPr id="9" name="Rectangle 3"/>
          <p:cNvSpPr>
            <a:spLocks noGrp="1" noChangeArrowheads="1"/>
          </p:cNvSpPr>
          <p:nvPr>
            <p:ph idx="1"/>
          </p:nvPr>
        </p:nvSpPr>
        <p:spPr bwMode="auto">
          <a:xfrm>
            <a:off x="1600200" y="1600200"/>
            <a:ext cx="7315200" cy="4943475"/>
          </a:xfrm>
          <a:prstGeom prst="rect">
            <a:avLst/>
          </a:prstGeom>
          <a:noFill/>
          <a:ln w="9525">
            <a:noFill/>
            <a:miter lim="800000"/>
            <a:headEnd/>
            <a:tailEnd/>
          </a:ln>
          <a:effectLst/>
        </p:spPr>
        <p:txBody>
          <a:bodyPr/>
          <a:lstStyle>
            <a:lvl1pPr marL="346075" indent="-346075">
              <a:buClr>
                <a:srgbClr val="D40138"/>
              </a:buClr>
              <a:buFont typeface="Arial"/>
              <a:buChar char="•"/>
              <a:defRPr sz="2600" b="0">
                <a:solidFill>
                  <a:schemeClr val="tx1"/>
                </a:solidFill>
              </a:defRPr>
            </a:lvl1pPr>
            <a:lvl2pPr marL="742950" indent="-285750">
              <a:spcBef>
                <a:spcPts val="600"/>
              </a:spcBef>
              <a:buFont typeface="Lucida Grande"/>
              <a:buChar char="-"/>
              <a:defRPr sz="2400" b="0"/>
            </a:lvl2pPr>
            <a:lvl3pPr marL="1143000" indent="-228600">
              <a:spcBef>
                <a:spcPts val="600"/>
              </a:spcBef>
              <a:buFont typeface="Arial"/>
              <a:buChar char="•"/>
              <a:defRPr sz="2000" b="0"/>
            </a:lvl3pPr>
            <a:lvl4pPr marL="1600200" indent="-228600">
              <a:spcBef>
                <a:spcPts val="600"/>
              </a:spcBef>
              <a:buFont typeface="Lucida Grande"/>
              <a:buChar char="−"/>
              <a:defRPr sz="1800" b="0"/>
            </a:lvl4pPr>
            <a:lvl5pPr marL="2057400" indent="-228600">
              <a:spcBef>
                <a:spcPts val="600"/>
              </a:spcBef>
              <a:buFont typeface="Arial"/>
              <a:buChar char="•"/>
              <a:defRPr sz="1800" b="0"/>
            </a:lvl5pPr>
          </a:lstStyle>
          <a:p>
            <a:pPr lvl="0"/>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152900" cy="486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152900" cy="4868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xfrm>
            <a:off x="3200400" y="6315075"/>
            <a:ext cx="2743200" cy="390525"/>
          </a:xfrm>
          <a:prstGeom prst="rect">
            <a:avLst/>
          </a:prstGeom>
          <a:ln/>
        </p:spPr>
        <p:txBody>
          <a:bodyPr/>
          <a:lstStyle>
            <a:lvl1pPr>
              <a:defRPr/>
            </a:lvl1pPr>
          </a:lstStyle>
          <a:p>
            <a:pPr>
              <a:defRPr/>
            </a:pPr>
            <a:endParaRPr lang="en-US"/>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600200"/>
            <a:ext cx="7315200" cy="494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64" r:id="rId5"/>
    <p:sldLayoutId id="2147483665" r:id="rId6"/>
    <p:sldLayoutId id="2147483666" r:id="rId7"/>
  </p:sldLayoutIdLst>
  <p:txStyles>
    <p:titleStyle>
      <a:lvl1pPr algn="l" rtl="0" eaLnBrk="0" fontAlgn="base" hangingPunct="0">
        <a:spcBef>
          <a:spcPct val="0"/>
        </a:spcBef>
        <a:spcAft>
          <a:spcPct val="0"/>
        </a:spcAft>
        <a:defRPr sz="3200" b="1">
          <a:solidFill>
            <a:srgbClr val="FFFFFF"/>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200" b="1">
          <a:solidFill>
            <a:srgbClr val="FFFFFF"/>
          </a:solidFill>
          <a:latin typeface="Arial Narrow"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3200" b="1">
          <a:solidFill>
            <a:srgbClr val="FFFFFF"/>
          </a:solidFill>
          <a:latin typeface="Arial Narrow"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3200" b="1">
          <a:solidFill>
            <a:srgbClr val="FFFFFF"/>
          </a:solidFill>
          <a:latin typeface="Arial Narrow"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3200" b="1">
          <a:solidFill>
            <a:srgbClr val="FFFFFF"/>
          </a:solidFill>
          <a:latin typeface="Arial Narrow" pitchFamily="-107" charset="0"/>
          <a:ea typeface="ＭＳ Ｐゴシック" pitchFamily="-107" charset="-128"/>
          <a:cs typeface="ＭＳ Ｐゴシック" pitchFamily="-107" charset="-128"/>
        </a:defRPr>
      </a:lvl5pPr>
      <a:lvl6pPr marL="457200" algn="l" rtl="0" fontAlgn="base">
        <a:spcBef>
          <a:spcPct val="0"/>
        </a:spcBef>
        <a:spcAft>
          <a:spcPct val="0"/>
        </a:spcAft>
        <a:defRPr sz="3200" b="1">
          <a:solidFill>
            <a:schemeClr val="tx2"/>
          </a:solidFill>
          <a:latin typeface="Arial Narrow" pitchFamily="-107" charset="0"/>
        </a:defRPr>
      </a:lvl6pPr>
      <a:lvl7pPr marL="914400" algn="l" rtl="0" fontAlgn="base">
        <a:spcBef>
          <a:spcPct val="0"/>
        </a:spcBef>
        <a:spcAft>
          <a:spcPct val="0"/>
        </a:spcAft>
        <a:defRPr sz="3200" b="1">
          <a:solidFill>
            <a:schemeClr val="tx2"/>
          </a:solidFill>
          <a:latin typeface="Arial Narrow" pitchFamily="-107" charset="0"/>
        </a:defRPr>
      </a:lvl7pPr>
      <a:lvl8pPr marL="1371600" algn="l" rtl="0" fontAlgn="base">
        <a:spcBef>
          <a:spcPct val="0"/>
        </a:spcBef>
        <a:spcAft>
          <a:spcPct val="0"/>
        </a:spcAft>
        <a:defRPr sz="3200" b="1">
          <a:solidFill>
            <a:schemeClr val="tx2"/>
          </a:solidFill>
          <a:latin typeface="Arial Narrow" pitchFamily="-107" charset="0"/>
        </a:defRPr>
      </a:lvl8pPr>
      <a:lvl9pPr marL="1828800" algn="l" rtl="0" fontAlgn="base">
        <a:spcBef>
          <a:spcPct val="0"/>
        </a:spcBef>
        <a:spcAft>
          <a:spcPct val="0"/>
        </a:spcAft>
        <a:defRPr sz="3200" b="1">
          <a:solidFill>
            <a:schemeClr val="tx2"/>
          </a:solidFill>
          <a:latin typeface="Arial Narrow" pitchFamily="-107" charset="0"/>
        </a:defRPr>
      </a:lvl9pPr>
    </p:titleStyle>
    <p:bodyStyle>
      <a:lvl1pPr marL="342900" indent="-342900" algn="l" rtl="0" eaLnBrk="0" fontAlgn="base" hangingPunct="0">
        <a:spcBef>
          <a:spcPct val="20000"/>
        </a:spcBef>
        <a:spcAft>
          <a:spcPct val="0"/>
        </a:spcAft>
        <a:buClr>
          <a:srgbClr val="D40138"/>
        </a:buClr>
        <a:buChar char="•"/>
        <a:defRPr sz="26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7" charset="-128"/>
          <a:cs typeface="ＭＳ Ｐゴシック"/>
        </a:defRPr>
      </a:lvl5pPr>
      <a:lvl6pPr marL="2514600" indent="-228600" algn="l" rtl="0" fontAlgn="base">
        <a:spcBef>
          <a:spcPct val="20000"/>
        </a:spcBef>
        <a:spcAft>
          <a:spcPct val="0"/>
        </a:spcAft>
        <a:buChar char="»"/>
        <a:defRPr>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fda.gov/oc/datacouncil/spl.htm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cancer.gov/cancertopics/terminologyresources/FDA"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jpeg"/><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wmf"/><Relationship Id="rId9" Type="http://schemas.openxmlformats.org/officeDocument/2006/relationships/image" Target="../media/image7.gif"/></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3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41.xml.rels><?xml version="1.0" encoding="UTF-8" standalone="yes"?>
<Relationships xmlns="http://schemas.openxmlformats.org/package/2006/relationships"><Relationship Id="rId8" Type="http://schemas.openxmlformats.org/officeDocument/2006/relationships/hyperlink" Target="http://ncicb.nci.nih.gov/download/#ETools" TargetMode="External"/><Relationship Id="rId3" Type="http://schemas.openxmlformats.org/officeDocument/2006/relationships/hyperlink" Target="http://ncim.nci.nih.gov/ncimbrowser/pages/source_help_info.jsf" TargetMode="External"/><Relationship Id="rId7" Type="http://schemas.openxmlformats.org/officeDocument/2006/relationships/hyperlink" Target="https://cabig.nci.nih.gov/workspaces/Architecture/caGrid" TargetMode="External"/><Relationship Id="rId2" Type="http://schemas.openxmlformats.org/officeDocument/2006/relationships/hyperlink" Target="http://evs.nci.nih.gov/terminologies" TargetMode="External"/><Relationship Id="rId1" Type="http://schemas.openxmlformats.org/officeDocument/2006/relationships/slideLayout" Target="../slideLayouts/slideLayout3.xml"/><Relationship Id="rId6" Type="http://schemas.openxmlformats.org/officeDocument/2006/relationships/hyperlink" Target="https://cabig.nci.nih.gov/tools/LexEVS_API" TargetMode="External"/><Relationship Id="rId5" Type="http://schemas.openxmlformats.org/officeDocument/2006/relationships/hyperlink" Target="http://ncimeta.nci.nih.gov/" TargetMode="External"/><Relationship Id="rId4" Type="http://schemas.openxmlformats.org/officeDocument/2006/relationships/hyperlink" Target="http://nciterms.nci.nih.gov/" TargetMode="External"/><Relationship Id="rId9" Type="http://schemas.openxmlformats.org/officeDocument/2006/relationships/image" Target="../media/image7.gif"/></Relationships>
</file>

<file path=ppt/slides/_rels/slide42.xml.rels><?xml version="1.0" encoding="UTF-8" standalone="yes"?>
<Relationships xmlns="http://schemas.openxmlformats.org/package/2006/relationships"><Relationship Id="rId3" Type="http://schemas.openxmlformats.org/officeDocument/2006/relationships/hyperlink" Target="http://ncit.nci.nih.gov/ncitbrowser/pages/contact_u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hyperlink" Target="http://www.cancer.gov/cancertopics/terminologyresources" TargetMode="External"/><Relationship Id="rId4" Type="http://schemas.openxmlformats.org/officeDocument/2006/relationships/hyperlink" Target="http://ncit.nci.nih.gov/pages/subset.js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tiff"/><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39.tiff"/><Relationship Id="rId18" Type="http://schemas.openxmlformats.org/officeDocument/2006/relationships/image" Target="../media/image44.tiff"/><Relationship Id="rId3" Type="http://schemas.openxmlformats.org/officeDocument/2006/relationships/image" Target="../media/image32.png"/><Relationship Id="rId21" Type="http://schemas.openxmlformats.org/officeDocument/2006/relationships/image" Target="../media/image47.jpeg"/><Relationship Id="rId7" Type="http://schemas.openxmlformats.org/officeDocument/2006/relationships/image" Target="../media/image34.gif"/><Relationship Id="rId12" Type="http://schemas.openxmlformats.org/officeDocument/2006/relationships/image" Target="../media/image38.gif"/><Relationship Id="rId17" Type="http://schemas.openxmlformats.org/officeDocument/2006/relationships/image" Target="../media/image43.gif"/><Relationship Id="rId2" Type="http://schemas.openxmlformats.org/officeDocument/2006/relationships/notesSlide" Target="../notesSlides/notesSlide14.xml"/><Relationship Id="rId16" Type="http://schemas.openxmlformats.org/officeDocument/2006/relationships/image" Target="../media/image42.gif"/><Relationship Id="rId20" Type="http://schemas.openxmlformats.org/officeDocument/2006/relationships/image" Target="../media/image46.tiff"/><Relationship Id="rId1" Type="http://schemas.openxmlformats.org/officeDocument/2006/relationships/slideLayout" Target="../slideLayouts/slideLayout3.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29.png"/><Relationship Id="rId15" Type="http://schemas.openxmlformats.org/officeDocument/2006/relationships/image" Target="../media/image41.gif"/><Relationship Id="rId23" Type="http://schemas.openxmlformats.org/officeDocument/2006/relationships/image" Target="../media/image7.gif"/><Relationship Id="rId10" Type="http://schemas.openxmlformats.org/officeDocument/2006/relationships/image" Target="../media/image36.gif"/><Relationship Id="rId19" Type="http://schemas.openxmlformats.org/officeDocument/2006/relationships/image" Target="../media/image45.tiff"/><Relationship Id="rId4" Type="http://schemas.openxmlformats.org/officeDocument/2006/relationships/image" Target="../media/image28.gif"/><Relationship Id="rId9" Type="http://schemas.openxmlformats.org/officeDocument/2006/relationships/image" Target="../media/image30.tiff"/><Relationship Id="rId14" Type="http://schemas.openxmlformats.org/officeDocument/2006/relationships/image" Target="../media/image40.jpeg"/><Relationship Id="rId22" Type="http://schemas.openxmlformats.org/officeDocument/2006/relationships/image" Target="../media/image48.tiff"/></Relationships>
</file>

<file path=ppt/slides/_rels/slide4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371600" y="838200"/>
            <a:ext cx="7772400" cy="2286000"/>
          </a:xfrm>
        </p:spPr>
        <p:txBody>
          <a:bodyPr/>
          <a:lstStyle/>
          <a:p>
            <a:pPr>
              <a:defRPr/>
            </a:pPr>
            <a:r>
              <a:rPr lang="en-US" dirty="0" smtClean="0">
                <a:effectLst>
                  <a:innerShdw blurRad="63500" dist="50800" dir="8100000">
                    <a:schemeClr val="accent6">
                      <a:lumMod val="60000"/>
                      <a:lumOff val="40000"/>
                      <a:alpha val="50000"/>
                    </a:schemeClr>
                  </a:innerShdw>
                </a:effectLst>
              </a:rPr>
              <a:t>National Cancer Institute </a:t>
            </a:r>
            <a:br>
              <a:rPr lang="en-US" dirty="0" smtClean="0">
                <a:effectLst>
                  <a:innerShdw blurRad="63500" dist="50800" dir="8100000">
                    <a:schemeClr val="accent6">
                      <a:lumMod val="60000"/>
                      <a:lumOff val="40000"/>
                      <a:alpha val="50000"/>
                    </a:schemeClr>
                  </a:innerShdw>
                </a:effectLst>
              </a:rPr>
            </a:br>
            <a:r>
              <a:rPr lang="en-US" dirty="0" smtClean="0">
                <a:effectLst>
                  <a:innerShdw blurRad="63500" dist="50800" dir="8100000">
                    <a:schemeClr val="accent6">
                      <a:lumMod val="60000"/>
                      <a:lumOff val="40000"/>
                      <a:alpha val="50000"/>
                    </a:schemeClr>
                  </a:innerShdw>
                </a:effectLst>
              </a:rPr>
              <a:t>Enterprise Vocabulary Services </a:t>
            </a:r>
            <a:br>
              <a:rPr lang="en-US" dirty="0" smtClean="0">
                <a:effectLst>
                  <a:innerShdw blurRad="63500" dist="50800" dir="8100000">
                    <a:schemeClr val="accent6">
                      <a:lumMod val="60000"/>
                      <a:lumOff val="40000"/>
                      <a:alpha val="50000"/>
                    </a:schemeClr>
                  </a:innerShdw>
                </a:effectLst>
              </a:rPr>
            </a:br>
            <a:r>
              <a:rPr lang="en-US" dirty="0" smtClean="0">
                <a:effectLst>
                  <a:innerShdw blurRad="63500" dist="50800" dir="8100000">
                    <a:schemeClr val="accent6">
                      <a:lumMod val="60000"/>
                      <a:lumOff val="40000"/>
                      <a:alpha val="50000"/>
                    </a:schemeClr>
                  </a:innerShdw>
                </a:effectLst>
              </a:rPr>
              <a:t>&amp; </a:t>
            </a:r>
            <a:br>
              <a:rPr lang="en-US" dirty="0" smtClean="0">
                <a:effectLst>
                  <a:innerShdw blurRad="63500" dist="50800" dir="8100000">
                    <a:schemeClr val="accent6">
                      <a:lumMod val="60000"/>
                      <a:lumOff val="40000"/>
                      <a:alpha val="50000"/>
                    </a:schemeClr>
                  </a:innerShdw>
                </a:effectLst>
              </a:rPr>
            </a:br>
            <a:r>
              <a:rPr lang="en-US" dirty="0" smtClean="0">
                <a:effectLst>
                  <a:innerShdw blurRad="63500" dist="50800" dir="8100000">
                    <a:schemeClr val="accent6">
                      <a:lumMod val="60000"/>
                      <a:lumOff val="40000"/>
                      <a:alpha val="50000"/>
                    </a:schemeClr>
                  </a:innerShdw>
                </a:effectLst>
              </a:rPr>
              <a:t>Semantic Interoperability</a:t>
            </a:r>
          </a:p>
        </p:txBody>
      </p:sp>
      <p:sp>
        <p:nvSpPr>
          <p:cNvPr id="7171" name="Subtitle 3"/>
          <p:cNvSpPr>
            <a:spLocks noGrp="1"/>
          </p:cNvSpPr>
          <p:nvPr>
            <p:ph type="subTitle" idx="1"/>
          </p:nvPr>
        </p:nvSpPr>
        <p:spPr>
          <a:xfrm>
            <a:off x="1371600" y="3657600"/>
            <a:ext cx="7772400" cy="1752600"/>
          </a:xfrm>
        </p:spPr>
        <p:txBody>
          <a:bodyPr/>
          <a:lstStyle/>
          <a:p>
            <a:endParaRPr lang="en-US" dirty="0" smtClean="0">
              <a:ea typeface="ＭＳ Ｐゴシック"/>
              <a:cs typeface="ＭＳ Ｐゴシック"/>
            </a:endParaRPr>
          </a:p>
          <a:p>
            <a:r>
              <a:rPr lang="en-US" dirty="0" smtClean="0">
                <a:ea typeface="ＭＳ Ｐゴシック"/>
                <a:cs typeface="ＭＳ Ｐゴシック"/>
              </a:rPr>
              <a:t>May 25, 2010</a:t>
            </a:r>
          </a:p>
          <a:p>
            <a:endParaRPr lang="en-US" dirty="0" smtClean="0">
              <a:ea typeface="ＭＳ Ｐゴシック"/>
              <a:cs typeface="ＭＳ Ｐゴシック"/>
            </a:endParaRPr>
          </a:p>
          <a:p>
            <a:r>
              <a:rPr lang="en-US" sz="2000" dirty="0" smtClean="0">
                <a:ea typeface="ＭＳ Ｐゴシック"/>
                <a:cs typeface="ＭＳ Ｐゴシック"/>
              </a:rPr>
              <a:t>Margaret Haber, Enterprise Vocabulary Services</a:t>
            </a:r>
          </a:p>
          <a:p>
            <a:r>
              <a:rPr lang="en-US" sz="2000" dirty="0" smtClean="0">
                <a:ea typeface="ＭＳ Ｐゴシック"/>
                <a:cs typeface="ＭＳ Ｐゴシック"/>
              </a:rPr>
              <a:t>Larry Wright, Enterprise Vocabulary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
            <a:ext cx="7162800" cy="1143000"/>
          </a:xfrm>
        </p:spPr>
        <p:txBody>
          <a:bodyPr/>
          <a:lstStyle/>
          <a:p>
            <a:r>
              <a:rPr lang="en-US" sz="3600" dirty="0" smtClean="0"/>
              <a:t>EVS Resources</a:t>
            </a:r>
            <a:endParaRPr lang="en-US" sz="3600" dirty="0"/>
          </a:p>
        </p:txBody>
      </p:sp>
      <p:sp>
        <p:nvSpPr>
          <p:cNvPr id="3" name="Content Placeholder 2"/>
          <p:cNvSpPr>
            <a:spLocks noGrp="1"/>
          </p:cNvSpPr>
          <p:nvPr>
            <p:ph idx="1"/>
          </p:nvPr>
        </p:nvSpPr>
        <p:spPr>
          <a:xfrm>
            <a:off x="1600200" y="1447800"/>
            <a:ext cx="7315200" cy="5095875"/>
          </a:xfrm>
        </p:spPr>
        <p:txBody>
          <a:bodyPr/>
          <a:lstStyle/>
          <a:p>
            <a:endParaRPr lang="en-US"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NCI Thesaurus (NCIt) – an ontology-like terminology</a:t>
            </a:r>
          </a:p>
          <a:p>
            <a:endParaRPr lang="en-US" sz="18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NCI Metathesaurus (</a:t>
            </a:r>
            <a:r>
              <a:rPr lang="en-US" sz="2400" b="1" dirty="0" err="1" smtClean="0">
                <a:ln w="1905"/>
                <a:solidFill>
                  <a:sysClr val="windowText" lastClr="000000"/>
                </a:solidFill>
                <a:effectLst>
                  <a:innerShdw blurRad="69850" dist="43180" dir="5400000">
                    <a:srgbClr val="000000">
                      <a:alpha val="65000"/>
                    </a:srgbClr>
                  </a:innerShdw>
                </a:effectLst>
              </a:rPr>
              <a:t>NCIm</a:t>
            </a:r>
            <a:r>
              <a:rPr lang="en-US" sz="2400" b="1" dirty="0" smtClean="0">
                <a:ln w="1905"/>
                <a:solidFill>
                  <a:sysClr val="windowText" lastClr="000000"/>
                </a:solidFill>
                <a:effectLst>
                  <a:innerShdw blurRad="69850" dist="43180" dir="5400000">
                    <a:srgbClr val="000000">
                      <a:alpha val="65000"/>
                    </a:srgbClr>
                  </a:innerShdw>
                </a:effectLst>
              </a:rPr>
              <a:t>) – mapped </a:t>
            </a:r>
            <a:r>
              <a:rPr lang="en-US" sz="2400" b="1" dirty="0" smtClean="0">
                <a:ln w="1905"/>
                <a:solidFill>
                  <a:sysClr val="windowText" lastClr="000000"/>
                </a:solidFill>
                <a:effectLst>
                  <a:innerShdw blurRad="69850" dist="43180" dir="5400000">
                    <a:srgbClr val="000000">
                      <a:alpha val="65000"/>
                    </a:srgbClr>
                  </a:innerShdw>
                </a:effectLst>
              </a:rPr>
              <a:t>vocabularies</a:t>
            </a:r>
            <a:endParaRPr lang="en-US" sz="2400" b="1" dirty="0" smtClean="0">
              <a:ln w="1905"/>
              <a:solidFill>
                <a:sysClr val="windowText" lastClr="000000"/>
              </a:solidFill>
              <a:effectLst>
                <a:innerShdw blurRad="69850" dist="43180" dir="5400000">
                  <a:srgbClr val="000000">
                    <a:alpha val="65000"/>
                  </a:srgbClr>
                </a:innerShdw>
              </a:effectLst>
            </a:endParaRPr>
          </a:p>
          <a:p>
            <a:endParaRPr lang="en-US" sz="1800" b="1" dirty="0" smtClean="0">
              <a:ln w="1905"/>
              <a:solidFill>
                <a:sysClr val="windowText" lastClr="000000"/>
              </a:solidFill>
              <a:effectLst>
                <a:innerShdw blurRad="69850" dist="43180" dir="5400000">
                  <a:srgbClr val="000000">
                    <a:alpha val="65000"/>
                  </a:srgbClr>
                </a:innerShdw>
              </a:effectLst>
            </a:endParaRPr>
          </a:p>
          <a:p>
            <a:pPr marL="346075" lvl="1" indent="-346075">
              <a:spcBef>
                <a:spcPct val="20000"/>
              </a:spcBef>
              <a:buClr>
                <a:srgbClr val="D40138"/>
              </a:buClr>
              <a:buFont typeface="Arial"/>
              <a:buChar char="•"/>
            </a:pPr>
            <a:r>
              <a:rPr lang="en-US" b="1" dirty="0" smtClean="0">
                <a:ln w="1905"/>
                <a:solidFill>
                  <a:sysClr val="windowText" lastClr="000000"/>
                </a:solidFill>
                <a:effectLst>
                  <a:innerShdw blurRad="69850" dist="43180" dir="5400000">
                    <a:srgbClr val="000000">
                      <a:alpha val="65000"/>
                    </a:srgbClr>
                  </a:innerShdw>
                </a:effectLst>
              </a:rPr>
              <a:t>NCI Term Browser - NCI and e</a:t>
            </a:r>
            <a:r>
              <a:rPr lang="en-US" b="1" dirty="0" smtClean="0"/>
              <a:t>xternal vocabularies maintained and served: MedDRA, HL7, NDF-RT, LOINC, GO, </a:t>
            </a:r>
            <a:r>
              <a:rPr lang="en-US" b="1" dirty="0" err="1" smtClean="0"/>
              <a:t>Zebrafish</a:t>
            </a:r>
            <a:r>
              <a:rPr lang="en-US" b="1" dirty="0" smtClean="0"/>
              <a:t>, etc.</a:t>
            </a:r>
            <a:endParaRPr lang="en-US" b="1" dirty="0" smtClean="0">
              <a:ln w="1905"/>
              <a:solidFill>
                <a:sysClr val="windowText" lastClr="000000"/>
              </a:solidFill>
              <a:effectLst>
                <a:innerShdw blurRad="69850" dist="43180" dir="5400000">
                  <a:srgbClr val="000000">
                    <a:alpha val="65000"/>
                  </a:srgbClr>
                </a:innerShdw>
              </a:effectLst>
            </a:endParaRPr>
          </a:p>
          <a:p>
            <a:pPr>
              <a:buNone/>
            </a:pPr>
            <a:endParaRPr lang="en-US" sz="18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Terminology development, licensing &amp; publication; software and server development &amp; licensing; FTP sites &amp; API development</a:t>
            </a:r>
            <a:endParaRPr lang="en-US" sz="2400" b="1" dirty="0">
              <a:ln w="1905"/>
              <a:solidFill>
                <a:sysClr val="windowText" lastClr="000000"/>
              </a:solidFill>
              <a:effectLst>
                <a:innerShdw blurRad="69850" dist="43180" dir="5400000">
                  <a:srgbClr val="000000">
                    <a:alpha val="65000"/>
                  </a:srgbClr>
                </a:innerShdw>
              </a:effectLst>
            </a:endParaRPr>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7315200" cy="1104900"/>
          </a:xfrm>
        </p:spPr>
        <p:txBody>
          <a:bodyPr/>
          <a:lstStyle/>
          <a:p>
            <a:r>
              <a:rPr lang="en-US" sz="3600" dirty="0" smtClean="0"/>
              <a:t>NCI Thesaurus (NCIt)</a:t>
            </a:r>
            <a:endParaRPr lang="en-US" sz="3600" dirty="0"/>
          </a:p>
        </p:txBody>
      </p:sp>
      <p:sp>
        <p:nvSpPr>
          <p:cNvPr id="4" name="Rectangle 3"/>
          <p:cNvSpPr/>
          <p:nvPr/>
        </p:nvSpPr>
        <p:spPr>
          <a:xfrm>
            <a:off x="1676400" y="1600200"/>
            <a:ext cx="7162800" cy="5078313"/>
          </a:xfrm>
          <a:prstGeom prst="rect">
            <a:avLst/>
          </a:prstGeom>
        </p:spPr>
        <p:txBody>
          <a:bodyPr wrap="square">
            <a:spAutoFit/>
          </a:bodyPr>
          <a:lstStyle/>
          <a:p>
            <a:pPr marL="274320" indent="-274320">
              <a:lnSpc>
                <a:spcPct val="150000"/>
              </a:lnSpc>
              <a:buClr>
                <a:srgbClr val="E1113E"/>
              </a:buClr>
              <a:buFont typeface="Arial" pitchFamily="34" charset="0"/>
              <a:buChar char="•"/>
              <a:defRPr/>
            </a:pPr>
            <a:r>
              <a:rPr lang="en-US" b="1" dirty="0" smtClean="0">
                <a:ln w="1905"/>
                <a:solidFill>
                  <a:sysClr val="windowText" lastClr="000000"/>
                </a:solidFill>
                <a:effectLst>
                  <a:innerShdw blurRad="69850" dist="43180" dir="5400000">
                    <a:srgbClr val="000000">
                      <a:alpha val="65000"/>
                    </a:srgbClr>
                  </a:innerShdw>
                </a:effectLst>
                <a:latin typeface="Arial Narrow" pitchFamily="34" charset="0"/>
                <a:ea typeface="ＭＳ Ｐゴシック" pitchFamily="-107" charset="-128"/>
              </a:rPr>
              <a:t>Standard reference terminology/ontology for clinical, biomedical and scientific knowledge</a:t>
            </a:r>
            <a:r>
              <a:rPr lang="en-US" b="1" dirty="0" smtClean="0">
                <a:ln w="1905"/>
                <a:solidFill>
                  <a:sysClr val="windowText" lastClr="000000"/>
                </a:solidFill>
                <a:effectLst>
                  <a:innerShdw blurRad="69850" dist="43180" dir="5400000">
                    <a:srgbClr val="000000">
                      <a:alpha val="65000"/>
                    </a:srgbClr>
                  </a:innerShdw>
                </a:effectLst>
                <a:latin typeface="Arial Narrow" pitchFamily="34" charset="0"/>
              </a:rPr>
              <a:t> used by NCI, caBIG; underpins caCORE/caBIG/</a:t>
            </a:r>
            <a:r>
              <a:rPr lang="en-US" b="1" dirty="0" err="1" smtClean="0">
                <a:ln w="1905"/>
                <a:solidFill>
                  <a:sysClr val="windowText" lastClr="000000"/>
                </a:solidFill>
                <a:effectLst>
                  <a:innerShdw blurRad="69850" dist="43180" dir="5400000">
                    <a:srgbClr val="000000">
                      <a:alpha val="65000"/>
                    </a:srgbClr>
                  </a:innerShdw>
                </a:effectLst>
                <a:latin typeface="Arial Narrow" pitchFamily="34" charset="0"/>
              </a:rPr>
              <a:t>caGRID</a:t>
            </a:r>
            <a:r>
              <a:rPr lang="en-US" b="1" dirty="0" smtClean="0">
                <a:ln w="1905"/>
                <a:solidFill>
                  <a:sysClr val="windowText" lastClr="000000"/>
                </a:solidFill>
                <a:effectLst>
                  <a:innerShdw blurRad="69850" dist="43180" dir="5400000">
                    <a:srgbClr val="000000">
                      <a:alpha val="65000"/>
                    </a:srgbClr>
                  </a:innerShdw>
                </a:effectLst>
                <a:latin typeface="Arial Narrow" pitchFamily="34" charset="0"/>
              </a:rPr>
              <a:t> semantics</a:t>
            </a:r>
            <a:endParaRPr lang="en-US" b="1"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endParaRPr>
          </a:p>
          <a:p>
            <a:pPr marL="274320" indent="-274320">
              <a:lnSpc>
                <a:spcPct val="150000"/>
              </a:lnSpc>
              <a:buClr>
                <a:srgbClr val="E1113E"/>
              </a:buClr>
              <a:buFont typeface="Arial" pitchFamily="34" charset="0"/>
              <a:buChar char="•"/>
              <a:defRPr/>
            </a:pPr>
            <a:r>
              <a:rPr lang="en-US" b="1"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rPr>
              <a:t>A Federal Standard Terminology</a:t>
            </a:r>
          </a:p>
          <a:p>
            <a:pPr marL="274320" indent="-274320">
              <a:lnSpc>
                <a:spcPct val="150000"/>
              </a:lnSpc>
              <a:buClr>
                <a:srgbClr val="E1113E"/>
              </a:buClr>
              <a:buFont typeface="Arial" pitchFamily="34" charset="0"/>
              <a:buChar char="•"/>
              <a:defRPr/>
            </a:pPr>
            <a:r>
              <a:rPr lang="en-US" b="1"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rPr>
              <a:t>Built using description logics</a:t>
            </a:r>
          </a:p>
          <a:p>
            <a:pPr marL="274320" indent="-274320">
              <a:lnSpc>
                <a:spcPct val="150000"/>
              </a:lnSpc>
              <a:buClr>
                <a:srgbClr val="E1113E"/>
              </a:buClr>
              <a:buFont typeface="Arial" pitchFamily="34" charset="0"/>
              <a:buChar char="•"/>
              <a:defRPr/>
            </a:pPr>
            <a:r>
              <a:rPr lang="en-US" b="1"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sym typeface="Wingdings 2"/>
              </a:rPr>
              <a:t>Public domain, open content license</a:t>
            </a:r>
          </a:p>
          <a:p>
            <a:pPr marL="274320" indent="-274320">
              <a:lnSpc>
                <a:spcPct val="150000"/>
              </a:lnSpc>
              <a:buClr>
                <a:srgbClr val="E1113E"/>
              </a:buClr>
              <a:buFont typeface="Arial" pitchFamily="34" charset="0"/>
              <a:buChar char="•"/>
              <a:defRPr/>
            </a:pPr>
            <a:r>
              <a:rPr lang="en-US" b="1"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sym typeface="Wingdings 2"/>
              </a:rPr>
              <a:t>Used by many public and private partners, nationally and internationally</a:t>
            </a:r>
            <a:endParaRPr lang="en-US" b="1" dirty="0">
              <a:ln w="1905"/>
              <a:solidFill>
                <a:sysClr val="windowText" lastClr="000000"/>
              </a:solidFill>
              <a:effectLst>
                <a:innerShdw blurRad="69850" dist="43180" dir="5400000">
                  <a:srgbClr val="000000">
                    <a:alpha val="65000"/>
                  </a:srgbClr>
                </a:innerShdw>
              </a:effectLst>
              <a:latin typeface="+mj-lt"/>
              <a:ea typeface="ＭＳ Ｐゴシック" pitchFamily="-107" charset="-128"/>
            </a:endParaRPr>
          </a:p>
        </p:txBody>
      </p:sp>
      <p:pic>
        <p:nvPicPr>
          <p:cNvPr id="6" name="Picture 5"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Thesaurus</a:t>
            </a:r>
            <a:r>
              <a:rPr lang="en-US" baseline="0" dirty="0" smtClean="0"/>
              <a:t> (2)</a:t>
            </a:r>
            <a:endParaRPr lang="en-US" sz="2400" dirty="0"/>
          </a:p>
        </p:txBody>
      </p:sp>
      <p:sp>
        <p:nvSpPr>
          <p:cNvPr id="3" name="Content Placeholder 2"/>
          <p:cNvSpPr>
            <a:spLocks noGrp="1"/>
          </p:cNvSpPr>
          <p:nvPr>
            <p:ph idx="1"/>
          </p:nvPr>
        </p:nvSpPr>
        <p:spPr>
          <a:xfrm>
            <a:off x="1600200" y="838200"/>
            <a:ext cx="7315200" cy="5705475"/>
          </a:xfrm>
        </p:spPr>
        <p:txBody>
          <a:bodyPr/>
          <a:lstStyle/>
          <a:p>
            <a:pPr>
              <a:lnSpc>
                <a:spcPct val="90000"/>
              </a:lnSpc>
              <a:buNone/>
            </a:pPr>
            <a:endParaRPr lang="en-US" sz="2000" b="1" dirty="0" smtClean="0">
              <a:ln w="1905"/>
              <a:solidFill>
                <a:sysClr val="windowText" lastClr="000000"/>
              </a:solidFill>
              <a:effectLst>
                <a:innerShdw blurRad="69850" dist="43180" dir="5400000">
                  <a:srgbClr val="000000">
                    <a:alpha val="65000"/>
                  </a:srgbClr>
                </a:innerShdw>
              </a:effectLst>
            </a:endParaRPr>
          </a:p>
          <a:p>
            <a:pPr>
              <a:lnSpc>
                <a:spcPct val="90000"/>
              </a:lnSpc>
              <a:buNone/>
            </a:pPr>
            <a:endParaRPr lang="en-US" sz="2000" b="1" dirty="0" smtClean="0">
              <a:ln w="1905"/>
              <a:solidFill>
                <a:sysClr val="windowText" lastClr="000000"/>
              </a:solidFill>
              <a:effectLst>
                <a:innerShdw blurRad="69850" dist="43180" dir="5400000">
                  <a:srgbClr val="000000">
                    <a:alpha val="65000"/>
                  </a:srgbClr>
                </a:innerShdw>
              </a:effectLst>
            </a:endParaRPr>
          </a:p>
          <a:p>
            <a:pPr>
              <a:lnSpc>
                <a:spcPct val="150000"/>
              </a:lnSpc>
            </a:pPr>
            <a:r>
              <a:rPr lang="en-US" sz="2200" b="1" dirty="0" smtClean="0">
                <a:ln w="1905"/>
                <a:solidFill>
                  <a:sysClr val="windowText" lastClr="000000"/>
                </a:solidFill>
                <a:effectLst>
                  <a:innerShdw blurRad="69850" dist="43180" dir="5400000">
                    <a:srgbClr val="000000">
                      <a:alpha val="65000"/>
                    </a:srgbClr>
                  </a:innerShdw>
                </a:effectLst>
              </a:rPr>
              <a:t>Broad coverage of cancer </a:t>
            </a:r>
            <a:r>
              <a:rPr lang="en-US" sz="2200" b="1" dirty="0" smtClean="0">
                <a:ln w="1905"/>
                <a:solidFill>
                  <a:sysClr val="windowText" lastClr="000000"/>
                </a:solidFill>
                <a:effectLst>
                  <a:innerShdw blurRad="69850" dist="43180" dir="5400000">
                    <a:srgbClr val="000000">
                      <a:alpha val="65000"/>
                    </a:srgbClr>
                  </a:innerShdw>
                </a:effectLst>
              </a:rPr>
              <a:t>and </a:t>
            </a:r>
            <a:r>
              <a:rPr lang="en-US" sz="2200" b="1" dirty="0" smtClean="0">
                <a:ln w="1905"/>
                <a:solidFill>
                  <a:sysClr val="windowText" lastClr="000000"/>
                </a:solidFill>
                <a:effectLst>
                  <a:innerShdw blurRad="69850" dist="43180" dir="5400000">
                    <a:srgbClr val="000000">
                      <a:alpha val="65000"/>
                    </a:srgbClr>
                  </a:innerShdw>
                </a:effectLst>
              </a:rPr>
              <a:t>other </a:t>
            </a:r>
            <a:r>
              <a:rPr lang="en-US" sz="2200" b="1" dirty="0" smtClean="0">
                <a:ln w="1905"/>
                <a:solidFill>
                  <a:sysClr val="windowText" lastClr="000000"/>
                </a:solidFill>
                <a:effectLst>
                  <a:innerShdw blurRad="69850" dist="43180" dir="5400000">
                    <a:srgbClr val="000000">
                      <a:alpha val="65000"/>
                    </a:srgbClr>
                  </a:innerShdw>
                </a:effectLst>
              </a:rPr>
              <a:t>clinical </a:t>
            </a:r>
            <a:r>
              <a:rPr lang="en-US" sz="2200" b="1" dirty="0" smtClean="0">
                <a:ln w="1905"/>
                <a:solidFill>
                  <a:sysClr val="windowText" lastClr="000000"/>
                </a:solidFill>
                <a:effectLst>
                  <a:innerShdw blurRad="69850" dist="43180" dir="5400000">
                    <a:srgbClr val="000000">
                      <a:alpha val="65000"/>
                    </a:srgbClr>
                  </a:innerShdw>
                </a:effectLst>
              </a:rPr>
              <a:t>and </a:t>
            </a:r>
            <a:r>
              <a:rPr lang="en-US" sz="2200" b="1" dirty="0" smtClean="0">
                <a:ln w="1905"/>
                <a:solidFill>
                  <a:sysClr val="windowText" lastClr="000000"/>
                </a:solidFill>
                <a:effectLst>
                  <a:innerShdw blurRad="69850" dist="43180" dir="5400000">
                    <a:srgbClr val="000000">
                      <a:alpha val="65000"/>
                    </a:srgbClr>
                  </a:innerShdw>
                </a:effectLst>
              </a:rPr>
              <a:t>research</a:t>
            </a:r>
            <a:r>
              <a:rPr lang="en-US" sz="2200" b="1" dirty="0" smtClean="0">
                <a:ln w="1905"/>
                <a:solidFill>
                  <a:sysClr val="windowText" lastClr="000000"/>
                </a:solidFill>
                <a:effectLst>
                  <a:innerShdw blurRad="69850" dist="43180" dir="5400000">
                    <a:srgbClr val="000000">
                      <a:alpha val="65000"/>
                    </a:srgbClr>
                  </a:innerShdw>
                </a:effectLst>
              </a:rPr>
              <a:t> </a:t>
            </a:r>
            <a:r>
              <a:rPr lang="en-US" sz="2200" b="1" dirty="0" smtClean="0">
                <a:ln w="1905"/>
                <a:solidFill>
                  <a:sysClr val="windowText" lastClr="000000"/>
                </a:solidFill>
                <a:effectLst>
                  <a:innerShdw blurRad="69850" dist="43180" dir="5400000">
                    <a:srgbClr val="000000">
                      <a:alpha val="65000"/>
                    </a:srgbClr>
                  </a:innerShdw>
                </a:effectLst>
              </a:rPr>
              <a:t>domains including prevention and treatment trials:</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Neoplastic and other Diseases</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Findings and Abnormalities</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Anatomy, Tissues, Subcellular Structures</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Agents, Drugs, Chemicals </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Genes, Gene Products, Biological Processes</a:t>
            </a:r>
          </a:p>
          <a:p>
            <a:pPr lvl="1">
              <a:lnSpc>
                <a:spcPct val="150000"/>
              </a:lnSpc>
            </a:pPr>
            <a:r>
              <a:rPr lang="en-US" sz="2100" b="1" dirty="0" smtClean="0">
                <a:ln w="1905"/>
                <a:solidFill>
                  <a:sysClr val="windowText" lastClr="000000"/>
                </a:solidFill>
                <a:effectLst>
                  <a:innerShdw blurRad="69850" dist="43180" dir="5400000">
                    <a:srgbClr val="000000">
                      <a:alpha val="65000"/>
                    </a:srgbClr>
                  </a:innerShdw>
                </a:effectLst>
              </a:rPr>
              <a:t>Animal Models – Mouse, other</a:t>
            </a:r>
          </a:p>
          <a:p>
            <a:pPr lvl="1"/>
            <a:r>
              <a:rPr lang="en-US" sz="2100" b="1" dirty="0" smtClean="0">
                <a:ln w="1905"/>
                <a:solidFill>
                  <a:sysClr val="windowText" lastClr="000000"/>
                </a:solidFill>
                <a:effectLst>
                  <a:innerShdw blurRad="69850" dist="43180" dir="5400000">
                    <a:srgbClr val="000000">
                      <a:alpha val="65000"/>
                    </a:srgbClr>
                  </a:innerShdw>
                </a:effectLst>
              </a:rPr>
              <a:t>Research techniques and management, apparatus, clinical and lab, radiology, imagery</a:t>
            </a:r>
          </a:p>
          <a:p>
            <a:pPr>
              <a:lnSpc>
                <a:spcPct val="90000"/>
              </a:lnSpc>
              <a:buNone/>
            </a:pPr>
            <a:endParaRPr lang="en-US" sz="2000" b="1" dirty="0" smtClean="0">
              <a:ln w="1905"/>
              <a:solidFill>
                <a:sysClr val="windowText" lastClr="000000"/>
              </a:solidFill>
              <a:effectLst>
                <a:innerShdw blurRad="69850" dist="43180" dir="5400000">
                  <a:srgbClr val="000000">
                    <a:alpha val="65000"/>
                  </a:srgbClr>
                </a:innerShdw>
              </a:effectLst>
            </a:endParaRPr>
          </a:p>
          <a:p>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NCI Thesaurus (3)</a:t>
            </a:r>
            <a:endParaRPr lang="en-US" dirty="0"/>
          </a:p>
        </p:txBody>
      </p:sp>
      <p:sp>
        <p:nvSpPr>
          <p:cNvPr id="3" name="Content Placeholder 2"/>
          <p:cNvSpPr>
            <a:spLocks noGrp="1"/>
          </p:cNvSpPr>
          <p:nvPr>
            <p:ph idx="1"/>
          </p:nvPr>
        </p:nvSpPr>
        <p:spPr>
          <a:xfrm>
            <a:off x="1600200" y="1600200"/>
            <a:ext cx="7315200" cy="4943475"/>
          </a:xfrm>
        </p:spPr>
        <p:txBody>
          <a:bodyPr/>
          <a:lstStyle/>
          <a:p>
            <a:r>
              <a:rPr lang="en-US" sz="2400" b="1" dirty="0" smtClean="0">
                <a:ln w="1905"/>
                <a:solidFill>
                  <a:sysClr val="windowText" lastClr="000000"/>
                </a:solidFill>
                <a:effectLst>
                  <a:innerShdw blurRad="69850" dist="43180" dir="5400000">
                    <a:srgbClr val="000000">
                      <a:alpha val="65000"/>
                    </a:srgbClr>
                  </a:innerShdw>
                </a:effectLst>
              </a:rPr>
              <a:t>Published </a:t>
            </a:r>
            <a:r>
              <a:rPr lang="en-US" sz="2400" b="1" dirty="0" smtClean="0">
                <a:ln w="1905"/>
                <a:solidFill>
                  <a:sysClr val="windowText" lastClr="000000"/>
                </a:solidFill>
                <a:effectLst>
                  <a:innerShdw blurRad="69850" dist="43180" dir="5400000">
                    <a:srgbClr val="000000">
                      <a:alpha val="65000"/>
                    </a:srgbClr>
                  </a:innerShdw>
                </a:effectLst>
              </a:rPr>
              <a:t>Monthly</a:t>
            </a:r>
            <a:endParaRPr lang="en-US" sz="2400" b="1" dirty="0" smtClean="0">
              <a:ln w="1905"/>
              <a:solidFill>
                <a:sysClr val="windowText" lastClr="000000"/>
              </a:solidFill>
              <a:effectLst>
                <a:innerShdw blurRad="69850" dist="43180" dir="5400000">
                  <a:srgbClr val="000000">
                    <a:alpha val="65000"/>
                  </a:srgbClr>
                </a:innerShdw>
              </a:effectLst>
            </a:endParaRPr>
          </a:p>
          <a:p>
            <a:endParaRPr lang="en-US" sz="24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89,000 “Concepts” hierarchically organized into </a:t>
            </a:r>
            <a:r>
              <a:rPr lang="en-US" sz="2400" b="1" dirty="0" smtClean="0">
                <a:ln w="1905"/>
                <a:solidFill>
                  <a:sysClr val="windowText" lastClr="000000"/>
                </a:solidFill>
                <a:effectLst>
                  <a:innerShdw blurRad="69850" dist="43180" dir="5400000">
                    <a:srgbClr val="000000">
                      <a:alpha val="65000"/>
                    </a:srgbClr>
                  </a:innerShdw>
                </a:effectLst>
              </a:rPr>
              <a:t>domains</a:t>
            </a:r>
            <a:endParaRPr lang="en-US" sz="2400" b="1" dirty="0" smtClean="0">
              <a:ln w="1905"/>
              <a:solidFill>
                <a:sysClr val="windowText" lastClr="000000"/>
              </a:solidFill>
              <a:effectLst>
                <a:innerShdw blurRad="69850" dist="43180" dir="5400000">
                  <a:srgbClr val="000000">
                    <a:alpha val="65000"/>
                  </a:srgbClr>
                </a:innerShdw>
              </a:effectLst>
            </a:endParaRPr>
          </a:p>
          <a:p>
            <a:endParaRPr lang="en-US" sz="24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Concept History</a:t>
            </a:r>
          </a:p>
          <a:p>
            <a:endParaRPr lang="en-US" sz="24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Available on-line and by download  (OWL, </a:t>
            </a:r>
            <a:r>
              <a:rPr lang="en-US" sz="2400" b="1" dirty="0" err="1" smtClean="0">
                <a:ln w="1905"/>
                <a:solidFill>
                  <a:sysClr val="windowText" lastClr="000000"/>
                </a:solidFill>
                <a:effectLst>
                  <a:innerShdw blurRad="69850" dist="43180" dir="5400000">
                    <a:srgbClr val="000000">
                      <a:alpha val="65000"/>
                    </a:srgbClr>
                  </a:innerShdw>
                </a:effectLst>
              </a:rPr>
              <a:t>LexGrid</a:t>
            </a:r>
            <a:r>
              <a:rPr lang="en-US" sz="2400" b="1" dirty="0" smtClean="0">
                <a:ln w="1905"/>
                <a:solidFill>
                  <a:sysClr val="windowText" lastClr="000000"/>
                </a:solidFill>
                <a:effectLst>
                  <a:innerShdw blurRad="69850" dist="43180" dir="5400000">
                    <a:srgbClr val="000000">
                      <a:alpha val="65000"/>
                    </a:srgbClr>
                  </a:innerShdw>
                </a:effectLst>
              </a:rPr>
              <a:t> XML, flat files)</a:t>
            </a:r>
          </a:p>
          <a:p>
            <a:endParaRPr lang="en-US" sz="2400" b="1" dirty="0" smtClean="0">
              <a:ln w="1905"/>
              <a:solidFill>
                <a:sysClr val="windowText" lastClr="000000"/>
              </a:solidFill>
              <a:effectLst>
                <a:innerShdw blurRad="69850" dist="43180" dir="5400000">
                  <a:srgbClr val="000000">
                    <a:alpha val="65000"/>
                  </a:srgbClr>
                </a:innerShdw>
              </a:effectLst>
            </a:endParaRPr>
          </a:p>
          <a:p>
            <a:r>
              <a:rPr lang="en-US" sz="2400" b="1" dirty="0" smtClean="0">
                <a:ln w="1905"/>
                <a:solidFill>
                  <a:sysClr val="windowText" lastClr="000000"/>
                </a:solidFill>
                <a:effectLst>
                  <a:innerShdw blurRad="69850" dist="43180" dir="5400000">
                    <a:srgbClr val="000000">
                      <a:alpha val="65000"/>
                    </a:srgbClr>
                  </a:innerShdw>
                </a:effectLst>
              </a:rPr>
              <a:t>Accessible  through the LexEVS API and caGrid terminology node</a:t>
            </a:r>
          </a:p>
          <a:p>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1981200"/>
            <a:ext cx="2819400" cy="3939540"/>
          </a:xfrm>
          <a:prstGeom prst="rect">
            <a:avLst/>
          </a:prstGeom>
          <a:noFill/>
          <a:effectLst>
            <a:innerShdw blurRad="114300">
              <a:prstClr val="black"/>
            </a:innerShdw>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5000" b="1" dirty="0" smtClean="0">
                <a:ln w="11430"/>
                <a:solidFill>
                  <a:srgbClr val="E1113E"/>
                </a:solidFill>
                <a:effectLst>
                  <a:outerShdw blurRad="80000" dist="40000" dir="5040000" algn="tl">
                    <a:srgbClr val="000000">
                      <a:alpha val="30000"/>
                    </a:srgbClr>
                  </a:outerShdw>
                </a:effectLst>
                <a:latin typeface="Calibri" pitchFamily="34" charset="0"/>
                <a:ea typeface="ＭＳ Ｐゴシック" pitchFamily="-107" charset="-128"/>
                <a:cs typeface="+mn-cs"/>
                <a:sym typeface="Wingdings 2"/>
              </a:rPr>
              <a:t></a:t>
            </a:r>
            <a:endParaRPr lang="en-US" sz="25000" b="1" dirty="0">
              <a:ln w="11430"/>
              <a:solidFill>
                <a:srgbClr val="E1113E"/>
              </a:solidFill>
              <a:effectLst>
                <a:outerShdw blurRad="80000" dist="40000" dir="5040000" algn="tl">
                  <a:srgbClr val="000000">
                    <a:alpha val="30000"/>
                  </a:srgbClr>
                </a:outerShdw>
              </a:effectLst>
              <a:latin typeface="Calibri" pitchFamily="34" charset="0"/>
              <a:ea typeface="ＭＳ Ｐゴシック" pitchFamily="-107" charset="-128"/>
              <a:cs typeface="+mn-cs"/>
            </a:endParaRPr>
          </a:p>
        </p:txBody>
      </p:sp>
      <p:sp>
        <p:nvSpPr>
          <p:cNvPr id="10" name="Rectangle 9"/>
          <p:cNvSpPr/>
          <p:nvPr/>
        </p:nvSpPr>
        <p:spPr>
          <a:xfrm>
            <a:off x="3352800" y="1828800"/>
            <a:ext cx="2895600" cy="461665"/>
          </a:xfrm>
          <a:prstGeom prst="rect">
            <a:avLst/>
          </a:prstGeom>
          <a:noFill/>
        </p:spPr>
        <p:txBody>
          <a:bodyPr wrap="square" lIns="91440" tIns="45720" rIns="91440" bIns="45720">
            <a:spAutoFit/>
          </a:bodyPr>
          <a:lstStyle/>
          <a:p>
            <a:pPr algn="ctr"/>
            <a:r>
              <a:rPr lang="en-US" b="1" cap="none" spc="0" dirty="0" smtClean="0">
                <a:ln w="1905"/>
                <a:solidFill>
                  <a:sysClr val="windowText" lastClr="000000"/>
                </a:solidFill>
                <a:effectLst>
                  <a:innerShdw blurRad="69850" dist="43180" dir="5400000">
                    <a:srgbClr val="000000">
                      <a:alpha val="65000"/>
                    </a:srgbClr>
                  </a:innerShdw>
                </a:effectLst>
                <a:latin typeface="+mj-lt"/>
                <a:ea typeface="ＭＳ Ｐゴシック" pitchFamily="-107" charset="-128"/>
                <a:cs typeface="+mn-cs"/>
              </a:rPr>
              <a:t>Events &amp; Entities </a:t>
            </a:r>
            <a:endParaRPr lang="en-US" b="1" cap="none" spc="0" dirty="0">
              <a:ln w="1905"/>
              <a:solidFill>
                <a:sysClr val="windowText" lastClr="000000"/>
              </a:solidFill>
              <a:effectLst>
                <a:innerShdw blurRad="69850" dist="43180" dir="5400000">
                  <a:srgbClr val="000000">
                    <a:alpha val="65000"/>
                  </a:srgbClr>
                </a:innerShdw>
              </a:effectLst>
              <a:latin typeface="+mj-lt"/>
            </a:endParaRPr>
          </a:p>
        </p:txBody>
      </p:sp>
      <p:pic>
        <p:nvPicPr>
          <p:cNvPr id="16" name="Picture 15" descr="EVSTiny80.gif"/>
          <p:cNvPicPr>
            <a:picLocks noChangeAspect="1"/>
          </p:cNvPicPr>
          <p:nvPr/>
        </p:nvPicPr>
        <p:blipFill>
          <a:blip r:embed="rId3"/>
          <a:stretch>
            <a:fillRect/>
          </a:stretch>
        </p:blipFill>
        <p:spPr>
          <a:xfrm>
            <a:off x="7388352" y="457200"/>
            <a:ext cx="1533293" cy="381000"/>
          </a:xfrm>
          <a:prstGeom prst="rect">
            <a:avLst/>
          </a:prstGeom>
        </p:spPr>
      </p:pic>
      <p:sp>
        <p:nvSpPr>
          <p:cNvPr id="18" name="Rectangle 17"/>
          <p:cNvSpPr/>
          <p:nvPr/>
        </p:nvSpPr>
        <p:spPr>
          <a:xfrm>
            <a:off x="6172200" y="2667000"/>
            <a:ext cx="2057400" cy="830997"/>
          </a:xfrm>
          <a:prstGeom prst="rect">
            <a:avLst/>
          </a:prstGeom>
          <a:noFill/>
        </p:spPr>
        <p:txBody>
          <a:bodyPr wrap="square" lIns="91440" tIns="45720" rIns="91440" bIns="45720">
            <a:spAutoFit/>
          </a:bodyPr>
          <a:lstStyle/>
          <a:p>
            <a:r>
              <a:rPr lang="en-US" b="1" cap="none" spc="0" dirty="0">
                <a:ln w="1905"/>
                <a:effectLst>
                  <a:innerShdw blurRad="69850" dist="43180" dir="5400000">
                    <a:srgbClr val="000000">
                      <a:alpha val="65000"/>
                    </a:srgbClr>
                  </a:innerShdw>
                </a:effectLst>
                <a:latin typeface="+mj-lt"/>
                <a:ea typeface="ＭＳ Ｐゴシック" pitchFamily="-107" charset="-128"/>
                <a:cs typeface="+mn-cs"/>
              </a:rPr>
              <a:t>Hierarchical arrangement</a:t>
            </a:r>
            <a:endParaRPr lang="en-US" b="1" cap="none" spc="0" dirty="0">
              <a:ln w="1905"/>
              <a:effectLst>
                <a:innerShdw blurRad="69850" dist="43180" dir="5400000">
                  <a:srgbClr val="000000">
                    <a:alpha val="65000"/>
                  </a:srgbClr>
                </a:innerShdw>
              </a:effectLst>
            </a:endParaRPr>
          </a:p>
        </p:txBody>
      </p:sp>
      <p:sp>
        <p:nvSpPr>
          <p:cNvPr id="19" name="Rectangle 18"/>
          <p:cNvSpPr/>
          <p:nvPr/>
        </p:nvSpPr>
        <p:spPr>
          <a:xfrm>
            <a:off x="6172200" y="4038600"/>
            <a:ext cx="1969278" cy="1200329"/>
          </a:xfrm>
          <a:prstGeom prst="rect">
            <a:avLst/>
          </a:prstGeom>
          <a:noFill/>
        </p:spPr>
        <p:txBody>
          <a:bodyPr wrap="square" lIns="91440" tIns="45720" rIns="91440" bIns="45720">
            <a:spAutoFit/>
          </a:bodyPr>
          <a:lstStyle/>
          <a:p>
            <a:r>
              <a:rPr lang="en-US" b="1" cap="none" spc="0" dirty="0">
                <a:ln w="1905"/>
                <a:effectLst>
                  <a:innerShdw blurRad="69850" dist="43180" dir="5400000">
                    <a:srgbClr val="000000">
                      <a:alpha val="65000"/>
                    </a:srgbClr>
                  </a:innerShdw>
                </a:effectLst>
                <a:latin typeface="+mj-lt"/>
                <a:ea typeface="ＭＳ Ｐゴシック" pitchFamily="-107" charset="-128"/>
                <a:cs typeface="+mn-cs"/>
              </a:rPr>
              <a:t>Concept </a:t>
            </a: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relationships &amp; properties</a:t>
            </a:r>
            <a:endParaRPr lang="en-US" b="1" cap="none" spc="0" dirty="0">
              <a:ln w="1905"/>
              <a:effectLst>
                <a:innerShdw blurRad="69850" dist="43180" dir="5400000">
                  <a:srgbClr val="000000">
                    <a:alpha val="65000"/>
                  </a:srgbClr>
                </a:innerShdw>
              </a:effectLst>
              <a:latin typeface="+mj-lt"/>
            </a:endParaRPr>
          </a:p>
        </p:txBody>
      </p:sp>
      <p:sp>
        <p:nvSpPr>
          <p:cNvPr id="20" name="Rectangle 19"/>
          <p:cNvSpPr/>
          <p:nvPr/>
        </p:nvSpPr>
        <p:spPr>
          <a:xfrm>
            <a:off x="3962400" y="5181600"/>
            <a:ext cx="1824091" cy="1569660"/>
          </a:xfrm>
          <a:prstGeom prst="rect">
            <a:avLst/>
          </a:prstGeom>
          <a:noFill/>
        </p:spPr>
        <p:txBody>
          <a:bodyPr wrap="square" lIns="91440" tIns="45720" rIns="91440" bIns="45720">
            <a:spAutoFit/>
          </a:bodyPr>
          <a:lstStyle/>
          <a:p>
            <a:pPr algn="ctr"/>
            <a:r>
              <a:rPr lang="en-US" b="1" cap="none" spc="0" dirty="0">
                <a:ln w="1905"/>
                <a:effectLst>
                  <a:innerShdw blurRad="69850" dist="43180" dir="5400000">
                    <a:srgbClr val="000000">
                      <a:alpha val="65000"/>
                    </a:srgbClr>
                  </a:innerShdw>
                </a:effectLst>
                <a:latin typeface="+mn-lt"/>
                <a:ea typeface="ＭＳ Ｐゴシック" pitchFamily="-107" charset="-128"/>
                <a:cs typeface="+mn-cs"/>
              </a:rPr>
              <a:t>Unique, </a:t>
            </a:r>
            <a:endParaRPr lang="en-US" b="1" cap="none" spc="0" dirty="0" smtClean="0">
              <a:ln w="1905"/>
              <a:effectLst>
                <a:innerShdw blurRad="69850" dist="43180" dir="5400000">
                  <a:srgbClr val="000000">
                    <a:alpha val="65000"/>
                  </a:srgbClr>
                </a:innerShdw>
              </a:effectLst>
              <a:latin typeface="+mn-lt"/>
              <a:ea typeface="ＭＳ Ｐゴシック" pitchFamily="-107" charset="-128"/>
              <a:cs typeface="+mn-cs"/>
            </a:endParaRPr>
          </a:p>
          <a:p>
            <a:pPr algn="ctr"/>
            <a:r>
              <a:rPr lang="en-US" b="1" cap="none" spc="0" dirty="0" smtClean="0">
                <a:ln w="1905"/>
                <a:effectLst>
                  <a:innerShdw blurRad="69850" dist="43180" dir="5400000">
                    <a:srgbClr val="000000">
                      <a:alpha val="65000"/>
                    </a:srgbClr>
                  </a:innerShdw>
                </a:effectLst>
                <a:latin typeface="+mn-lt"/>
                <a:ea typeface="ＭＳ Ｐゴシック" pitchFamily="-107" charset="-128"/>
                <a:cs typeface="+mn-cs"/>
              </a:rPr>
              <a:t>permanent </a:t>
            </a:r>
            <a:r>
              <a:rPr lang="en-US" b="1" cap="none" spc="0" dirty="0">
                <a:ln w="1905"/>
                <a:effectLst>
                  <a:innerShdw blurRad="69850" dist="43180" dir="5400000">
                    <a:srgbClr val="000000">
                      <a:alpha val="65000"/>
                    </a:srgbClr>
                  </a:innerShdw>
                </a:effectLst>
                <a:latin typeface="+mn-lt"/>
                <a:ea typeface="ＭＳ Ｐゴシック" pitchFamily="-107" charset="-128"/>
                <a:cs typeface="+mn-cs"/>
              </a:rPr>
              <a:t>identifier codes</a:t>
            </a:r>
            <a:endParaRPr lang="en-US" b="1" cap="none" spc="0" dirty="0">
              <a:ln w="1905"/>
              <a:effectLst>
                <a:innerShdw blurRad="69850" dist="43180" dir="5400000">
                  <a:srgbClr val="000000">
                    <a:alpha val="65000"/>
                  </a:srgbClr>
                </a:innerShdw>
              </a:effectLst>
              <a:latin typeface="+mn-lt"/>
            </a:endParaRPr>
          </a:p>
        </p:txBody>
      </p:sp>
      <p:sp>
        <p:nvSpPr>
          <p:cNvPr id="21" name="Rectangle 20"/>
          <p:cNvSpPr/>
          <p:nvPr/>
        </p:nvSpPr>
        <p:spPr>
          <a:xfrm>
            <a:off x="1371600" y="3733800"/>
            <a:ext cx="2170283" cy="1569660"/>
          </a:xfrm>
          <a:prstGeom prst="rect">
            <a:avLst/>
          </a:prstGeom>
          <a:noFill/>
        </p:spPr>
        <p:txBody>
          <a:bodyPr wrap="square" lIns="91440" tIns="45720" rIns="91440" bIns="45720">
            <a:spAutoFit/>
          </a:bodyPr>
          <a:lstStyle/>
          <a:p>
            <a:pPr algn="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Preferred Names, </a:t>
            </a:r>
          </a:p>
          <a:p>
            <a:pPr algn="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Synonyms </a:t>
            </a:r>
            <a:r>
              <a:rPr lang="en-US" b="1" cap="none" spc="0" dirty="0">
                <a:ln w="1905"/>
                <a:effectLst>
                  <a:innerShdw blurRad="69850" dist="43180" dir="5400000">
                    <a:srgbClr val="000000">
                      <a:alpha val="65000"/>
                    </a:srgbClr>
                  </a:innerShdw>
                </a:effectLst>
                <a:latin typeface="+mj-lt"/>
                <a:ea typeface="ＭＳ Ｐゴシック" pitchFamily="-107" charset="-128"/>
                <a:cs typeface="+mn-cs"/>
              </a:rPr>
              <a:t>&amp; Definitions</a:t>
            </a:r>
            <a:endParaRPr lang="en-US" b="1" cap="none" spc="0" dirty="0">
              <a:ln w="1905"/>
              <a:effectLst>
                <a:innerShdw blurRad="69850" dist="43180" dir="5400000">
                  <a:srgbClr val="000000">
                    <a:alpha val="65000"/>
                  </a:srgbClr>
                </a:innerShdw>
              </a:effectLst>
              <a:latin typeface="+mj-lt"/>
            </a:endParaRPr>
          </a:p>
        </p:txBody>
      </p:sp>
      <p:sp>
        <p:nvSpPr>
          <p:cNvPr id="22" name="Rectangle 21"/>
          <p:cNvSpPr/>
          <p:nvPr/>
        </p:nvSpPr>
        <p:spPr>
          <a:xfrm>
            <a:off x="2057400" y="2590800"/>
            <a:ext cx="1447800" cy="830997"/>
          </a:xfrm>
          <a:prstGeom prst="rect">
            <a:avLst/>
          </a:prstGeom>
          <a:noFill/>
        </p:spPr>
        <p:txBody>
          <a:bodyPr wrap="square" lIns="91440" tIns="45720" rIns="91440" bIns="45720">
            <a:spAutoFit/>
          </a:bodyPr>
          <a:lstStyle/>
          <a:p>
            <a:pPr algn="r"/>
            <a:r>
              <a:rPr lang="en-US" b="1" cap="none" spc="0" dirty="0">
                <a:ln w="1905"/>
                <a:effectLst>
                  <a:innerShdw blurRad="69850" dist="43180" dir="5400000">
                    <a:srgbClr val="000000">
                      <a:alpha val="65000"/>
                    </a:srgbClr>
                  </a:innerShdw>
                </a:effectLst>
                <a:latin typeface="+mj-lt"/>
                <a:ea typeface="ＭＳ Ｐゴシック" pitchFamily="-107" charset="-128"/>
                <a:cs typeface="+mn-cs"/>
              </a:rPr>
              <a:t>+</a:t>
            </a: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89,000 </a:t>
            </a:r>
            <a:r>
              <a:rPr lang="en-US" b="1" cap="none" spc="0" dirty="0">
                <a:ln w="1905"/>
                <a:effectLst>
                  <a:innerShdw blurRad="69850" dist="43180" dir="5400000">
                    <a:srgbClr val="000000">
                      <a:alpha val="65000"/>
                    </a:srgbClr>
                  </a:innerShdw>
                </a:effectLst>
                <a:latin typeface="+mj-lt"/>
                <a:ea typeface="ＭＳ Ｐゴシック" pitchFamily="-107" charset="-128"/>
                <a:cs typeface="+mn-cs"/>
              </a:rPr>
              <a:t>concepts</a:t>
            </a:r>
            <a:endParaRPr lang="en-US" b="1" cap="none" spc="0" dirty="0">
              <a:ln w="1905"/>
              <a:effectLst>
                <a:innerShdw blurRad="69850" dist="43180" dir="5400000">
                  <a:srgbClr val="000000">
                    <a:alpha val="65000"/>
                  </a:srgbClr>
                </a:innerShdw>
              </a:effectLst>
              <a:latin typeface="+mj-lt"/>
            </a:endParaRPr>
          </a:p>
        </p:txBody>
      </p:sp>
      <p:sp>
        <p:nvSpPr>
          <p:cNvPr id="23" name="Title 1"/>
          <p:cNvSpPr>
            <a:spLocks noGrp="1"/>
          </p:cNvSpPr>
          <p:nvPr>
            <p:ph type="title"/>
          </p:nvPr>
        </p:nvSpPr>
        <p:spPr>
          <a:xfrm>
            <a:off x="1676400" y="114300"/>
            <a:ext cx="7239000" cy="1143000"/>
          </a:xfrm>
        </p:spPr>
        <p:txBody>
          <a:bodyPr/>
          <a:lstStyle/>
          <a:p>
            <a:r>
              <a:rPr lang="en-US" sz="3600" dirty="0" smtClean="0"/>
              <a:t>What </a:t>
            </a:r>
            <a:r>
              <a:rPr lang="en-US" sz="3600" dirty="0" smtClean="0"/>
              <a:t>‘</a:t>
            </a:r>
            <a:r>
              <a:rPr lang="en-US" sz="3600" dirty="0" smtClean="0"/>
              <a:t>s </a:t>
            </a:r>
            <a:r>
              <a:rPr lang="en-US" sz="3600" dirty="0" smtClean="0"/>
              <a:t>in NCIt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00200" y="152400"/>
            <a:ext cx="7543800" cy="990600"/>
          </a:xfrm>
        </p:spPr>
        <p:txBody>
          <a:bodyPr/>
          <a:lstStyle/>
          <a:p>
            <a:r>
              <a:rPr lang="en-US" sz="3600" dirty="0" smtClean="0">
                <a:ea typeface="ＭＳ Ｐゴシック"/>
                <a:cs typeface="ＭＳ Ｐゴシック"/>
              </a:rPr>
              <a:t>Semantic Diversity</a:t>
            </a:r>
          </a:p>
        </p:txBody>
      </p:sp>
      <p:sp>
        <p:nvSpPr>
          <p:cNvPr id="16387" name="Content Placeholder 2"/>
          <p:cNvSpPr>
            <a:spLocks noGrp="1"/>
          </p:cNvSpPr>
          <p:nvPr>
            <p:ph idx="1"/>
          </p:nvPr>
        </p:nvSpPr>
        <p:spPr>
          <a:xfrm flipV="1">
            <a:off x="1295400" y="5440363"/>
            <a:ext cx="76200" cy="46037"/>
          </a:xfrm>
        </p:spPr>
        <p:txBody>
          <a:bodyPr/>
          <a:lstStyle/>
          <a:p>
            <a:pPr>
              <a:buFontTx/>
              <a:buNone/>
            </a:pPr>
            <a:endParaRPr lang="en-US" sz="2800" dirty="0" smtClean="0">
              <a:solidFill>
                <a:srgbClr val="FF33CC"/>
              </a:solidFill>
              <a:latin typeface="Agency FB" pitchFamily="34" charset="0"/>
              <a:ea typeface="ＭＳ Ｐゴシック"/>
              <a:cs typeface="ＭＳ Ｐゴシック"/>
            </a:endParaRPr>
          </a:p>
          <a:p>
            <a:pPr>
              <a:buFontTx/>
              <a:buNone/>
            </a:pPr>
            <a:endParaRPr lang="en-US" sz="2800" b="1" dirty="0" smtClean="0">
              <a:solidFill>
                <a:srgbClr val="00CCFF"/>
              </a:solidFill>
              <a:latin typeface="Forte" pitchFamily="66" charset="0"/>
              <a:ea typeface="ＭＳ Ｐゴシック"/>
              <a:cs typeface="ＭＳ Ｐゴシック"/>
            </a:endParaRPr>
          </a:p>
        </p:txBody>
      </p:sp>
      <p:sp>
        <p:nvSpPr>
          <p:cNvPr id="5" name="TextBox 4"/>
          <p:cNvSpPr txBox="1">
            <a:spLocks noChangeArrowheads="1"/>
          </p:cNvSpPr>
          <p:nvPr/>
        </p:nvSpPr>
        <p:spPr bwMode="auto">
          <a:xfrm>
            <a:off x="1371600" y="1371600"/>
            <a:ext cx="1020763" cy="461963"/>
          </a:xfrm>
          <a:prstGeom prst="rect">
            <a:avLst/>
          </a:prstGeom>
          <a:noFill/>
          <a:ln w="9525">
            <a:noFill/>
            <a:miter lim="800000"/>
            <a:headEnd/>
            <a:tailEnd/>
          </a:ln>
        </p:spPr>
        <p:txBody>
          <a:bodyPr wrap="none">
            <a:spAutoFit/>
          </a:bodyPr>
          <a:lstStyle/>
          <a:p>
            <a:r>
              <a:rPr lang="en-US" dirty="0">
                <a:solidFill>
                  <a:srgbClr val="92D050"/>
                </a:solidFill>
                <a:latin typeface="Britannic Bold" pitchFamily="34" charset="0"/>
              </a:rPr>
              <a:t>plants</a:t>
            </a:r>
            <a:endParaRPr lang="en-US" dirty="0"/>
          </a:p>
        </p:txBody>
      </p:sp>
      <p:sp>
        <p:nvSpPr>
          <p:cNvPr id="6" name="TextBox 5"/>
          <p:cNvSpPr txBox="1">
            <a:spLocks noChangeArrowheads="1"/>
          </p:cNvSpPr>
          <p:nvPr/>
        </p:nvSpPr>
        <p:spPr bwMode="auto">
          <a:xfrm>
            <a:off x="2286000" y="1371600"/>
            <a:ext cx="1295400" cy="461963"/>
          </a:xfrm>
          <a:prstGeom prst="rect">
            <a:avLst/>
          </a:prstGeom>
          <a:noFill/>
          <a:ln w="9525">
            <a:noFill/>
            <a:miter lim="800000"/>
            <a:headEnd/>
            <a:tailEnd/>
          </a:ln>
        </p:spPr>
        <p:txBody>
          <a:bodyPr wrap="none">
            <a:spAutoFit/>
          </a:bodyPr>
          <a:lstStyle/>
          <a:p>
            <a:r>
              <a:rPr lang="en-US" dirty="0">
                <a:solidFill>
                  <a:srgbClr val="7030A0"/>
                </a:solidFill>
                <a:latin typeface="Algerian" pitchFamily="82" charset="0"/>
              </a:rPr>
              <a:t>fungus</a:t>
            </a:r>
            <a:endParaRPr lang="en-US" dirty="0"/>
          </a:p>
        </p:txBody>
      </p:sp>
      <p:sp>
        <p:nvSpPr>
          <p:cNvPr id="7" name="TextBox 6"/>
          <p:cNvSpPr txBox="1">
            <a:spLocks noChangeArrowheads="1"/>
          </p:cNvSpPr>
          <p:nvPr/>
        </p:nvSpPr>
        <p:spPr bwMode="auto">
          <a:xfrm>
            <a:off x="3505200" y="1371600"/>
            <a:ext cx="771525" cy="461963"/>
          </a:xfrm>
          <a:prstGeom prst="rect">
            <a:avLst/>
          </a:prstGeom>
          <a:noFill/>
          <a:ln w="9525">
            <a:noFill/>
            <a:miter lim="800000"/>
            <a:headEnd/>
            <a:tailEnd/>
          </a:ln>
        </p:spPr>
        <p:txBody>
          <a:bodyPr wrap="none">
            <a:spAutoFit/>
          </a:bodyPr>
          <a:lstStyle/>
          <a:p>
            <a:r>
              <a:rPr lang="en-US" dirty="0">
                <a:solidFill>
                  <a:srgbClr val="FFC000"/>
                </a:solidFill>
                <a:latin typeface="Bauhaus 93" pitchFamily="82" charset="0"/>
              </a:rPr>
              <a:t>virus</a:t>
            </a:r>
            <a:endParaRPr lang="en-US" dirty="0"/>
          </a:p>
        </p:txBody>
      </p:sp>
      <p:sp>
        <p:nvSpPr>
          <p:cNvPr id="8" name="TextBox 7"/>
          <p:cNvSpPr txBox="1">
            <a:spLocks noChangeArrowheads="1"/>
          </p:cNvSpPr>
          <p:nvPr/>
        </p:nvSpPr>
        <p:spPr bwMode="auto">
          <a:xfrm>
            <a:off x="4191000" y="1371600"/>
            <a:ext cx="1231900" cy="461963"/>
          </a:xfrm>
          <a:prstGeom prst="rect">
            <a:avLst/>
          </a:prstGeom>
          <a:noFill/>
          <a:ln w="9525">
            <a:noFill/>
            <a:miter lim="800000"/>
            <a:headEnd/>
            <a:tailEnd/>
          </a:ln>
        </p:spPr>
        <p:txBody>
          <a:bodyPr wrap="none">
            <a:spAutoFit/>
          </a:bodyPr>
          <a:lstStyle/>
          <a:p>
            <a:r>
              <a:rPr lang="en-US" dirty="0">
                <a:solidFill>
                  <a:srgbClr val="FFC000"/>
                </a:solidFill>
                <a:latin typeface="Bauhaus 93" pitchFamily="82" charset="0"/>
              </a:rPr>
              <a:t> </a:t>
            </a:r>
            <a:r>
              <a:rPr lang="en-US" dirty="0">
                <a:solidFill>
                  <a:srgbClr val="00B0F0"/>
                </a:solidFill>
                <a:latin typeface="Haettenschweiler" pitchFamily="34" charset="0"/>
              </a:rPr>
              <a:t>bacterium</a:t>
            </a:r>
            <a:endParaRPr lang="en-US" dirty="0"/>
          </a:p>
        </p:txBody>
      </p:sp>
      <p:sp>
        <p:nvSpPr>
          <p:cNvPr id="9" name="TextBox 8"/>
          <p:cNvSpPr txBox="1">
            <a:spLocks noChangeArrowheads="1"/>
          </p:cNvSpPr>
          <p:nvPr/>
        </p:nvSpPr>
        <p:spPr bwMode="auto">
          <a:xfrm>
            <a:off x="5257800" y="1295400"/>
            <a:ext cx="1371600" cy="523875"/>
          </a:xfrm>
          <a:prstGeom prst="rect">
            <a:avLst/>
          </a:prstGeom>
          <a:noFill/>
          <a:ln w="9525">
            <a:noFill/>
            <a:miter lim="800000"/>
            <a:headEnd/>
            <a:tailEnd/>
          </a:ln>
        </p:spPr>
        <p:txBody>
          <a:bodyPr>
            <a:spAutoFit/>
          </a:bodyPr>
          <a:lstStyle/>
          <a:p>
            <a:r>
              <a:rPr lang="en-US" sz="2800" dirty="0">
                <a:solidFill>
                  <a:srgbClr val="FF0000"/>
                </a:solidFill>
                <a:latin typeface="Mistral" pitchFamily="66" charset="0"/>
              </a:rPr>
              <a:t>eukaryote</a:t>
            </a:r>
            <a:endParaRPr lang="en-US" sz="2800" dirty="0"/>
          </a:p>
        </p:txBody>
      </p:sp>
      <p:sp>
        <p:nvSpPr>
          <p:cNvPr id="10" name="TextBox 9"/>
          <p:cNvSpPr txBox="1"/>
          <p:nvPr/>
        </p:nvSpPr>
        <p:spPr>
          <a:xfrm>
            <a:off x="6477000" y="1371600"/>
            <a:ext cx="1395413" cy="461963"/>
          </a:xfrm>
          <a:prstGeom prst="rect">
            <a:avLst/>
          </a:prstGeom>
          <a:noFill/>
        </p:spPr>
        <p:txBody>
          <a:bodyPr wrap="none">
            <a:spAutoFit/>
          </a:bodyPr>
          <a:lstStyle/>
          <a:p>
            <a:pPr>
              <a:defRPr/>
            </a:pPr>
            <a:r>
              <a:rPr lang="en-US" b="1" dirty="0">
                <a:solidFill>
                  <a:schemeClr val="accent1">
                    <a:lumMod val="50000"/>
                  </a:schemeClr>
                </a:solidFill>
                <a:latin typeface="Papyrus" pitchFamily="66" charset="0"/>
                <a:ea typeface="ＭＳ Ｐゴシック" pitchFamily="-107" charset="-128"/>
                <a:cs typeface="+mn-cs"/>
              </a:rPr>
              <a:t>archaeon</a:t>
            </a:r>
            <a:endParaRPr lang="en-US" dirty="0">
              <a:latin typeface="Times" pitchFamily="-107" charset="0"/>
              <a:ea typeface="ＭＳ Ｐゴシック" pitchFamily="-107" charset="-128"/>
              <a:cs typeface="+mn-cs"/>
            </a:endParaRPr>
          </a:p>
        </p:txBody>
      </p:sp>
      <p:sp>
        <p:nvSpPr>
          <p:cNvPr id="11" name="TextBox 10"/>
          <p:cNvSpPr txBox="1"/>
          <p:nvPr/>
        </p:nvSpPr>
        <p:spPr>
          <a:xfrm>
            <a:off x="7772400" y="1371600"/>
            <a:ext cx="1181100" cy="461963"/>
          </a:xfrm>
          <a:prstGeom prst="rect">
            <a:avLst/>
          </a:prstGeom>
          <a:noFill/>
        </p:spPr>
        <p:txBody>
          <a:bodyPr wrap="none">
            <a:spAutoFit/>
          </a:bodyPr>
          <a:lstStyle/>
          <a:p>
            <a:pPr>
              <a:defRPr/>
            </a:pPr>
            <a:r>
              <a:rPr lang="en-US" dirty="0">
                <a:solidFill>
                  <a:schemeClr val="accent6">
                    <a:lumMod val="60000"/>
                    <a:lumOff val="40000"/>
                  </a:schemeClr>
                </a:solidFill>
                <a:latin typeface="Lucida Sans" pitchFamily="34" charset="0"/>
                <a:ea typeface="ＭＳ Ｐゴシック" pitchFamily="-107" charset="-128"/>
                <a:cs typeface="+mn-cs"/>
              </a:rPr>
              <a:t>animal</a:t>
            </a:r>
            <a:endParaRPr lang="en-US" dirty="0">
              <a:latin typeface="Times" pitchFamily="-107" charset="0"/>
              <a:ea typeface="ＭＳ Ｐゴシック" pitchFamily="-107" charset="-128"/>
              <a:cs typeface="+mn-cs"/>
            </a:endParaRPr>
          </a:p>
        </p:txBody>
      </p:sp>
      <p:sp>
        <p:nvSpPr>
          <p:cNvPr id="14" name="TextBox 13"/>
          <p:cNvSpPr txBox="1">
            <a:spLocks noChangeArrowheads="1"/>
          </p:cNvSpPr>
          <p:nvPr/>
        </p:nvSpPr>
        <p:spPr bwMode="auto">
          <a:xfrm>
            <a:off x="1371600" y="1752600"/>
            <a:ext cx="2135188" cy="461963"/>
          </a:xfrm>
          <a:prstGeom prst="rect">
            <a:avLst/>
          </a:prstGeom>
          <a:noFill/>
          <a:ln w="9525">
            <a:noFill/>
            <a:miter lim="800000"/>
            <a:headEnd/>
            <a:tailEnd/>
          </a:ln>
        </p:spPr>
        <p:txBody>
          <a:bodyPr wrap="none">
            <a:spAutoFit/>
          </a:bodyPr>
          <a:lstStyle/>
          <a:p>
            <a:r>
              <a:rPr lang="en-US" dirty="0">
                <a:solidFill>
                  <a:srgbClr val="FF33CC"/>
                </a:solidFill>
                <a:latin typeface="Arial Black" pitchFamily="34" charset="0"/>
              </a:rPr>
              <a:t>vertebrates</a:t>
            </a:r>
            <a:endParaRPr lang="en-US" dirty="0"/>
          </a:p>
        </p:txBody>
      </p:sp>
      <p:sp>
        <p:nvSpPr>
          <p:cNvPr id="15" name="TextBox 14"/>
          <p:cNvSpPr txBox="1">
            <a:spLocks noChangeArrowheads="1"/>
          </p:cNvSpPr>
          <p:nvPr/>
        </p:nvSpPr>
        <p:spPr bwMode="auto">
          <a:xfrm>
            <a:off x="3429000" y="1752600"/>
            <a:ext cx="1462088" cy="461963"/>
          </a:xfrm>
          <a:prstGeom prst="rect">
            <a:avLst/>
          </a:prstGeom>
          <a:noFill/>
          <a:ln w="9525">
            <a:noFill/>
            <a:miter lim="800000"/>
            <a:headEnd/>
            <a:tailEnd/>
          </a:ln>
        </p:spPr>
        <p:txBody>
          <a:bodyPr wrap="none">
            <a:spAutoFit/>
          </a:bodyPr>
          <a:lstStyle/>
          <a:p>
            <a:r>
              <a:rPr lang="en-US" dirty="0">
                <a:solidFill>
                  <a:srgbClr val="00B050"/>
                </a:solidFill>
                <a:latin typeface="Script MT Bold" pitchFamily="66" charset="0"/>
              </a:rPr>
              <a:t>amphibian</a:t>
            </a:r>
            <a:endParaRPr lang="en-US" dirty="0"/>
          </a:p>
        </p:txBody>
      </p:sp>
      <p:sp>
        <p:nvSpPr>
          <p:cNvPr id="16" name="TextBox 15"/>
          <p:cNvSpPr txBox="1">
            <a:spLocks noChangeArrowheads="1"/>
          </p:cNvSpPr>
          <p:nvPr/>
        </p:nvSpPr>
        <p:spPr bwMode="auto">
          <a:xfrm>
            <a:off x="4724400" y="1752600"/>
            <a:ext cx="612775" cy="461963"/>
          </a:xfrm>
          <a:prstGeom prst="rect">
            <a:avLst/>
          </a:prstGeom>
          <a:noFill/>
          <a:ln w="9525">
            <a:noFill/>
            <a:miter lim="800000"/>
            <a:headEnd/>
            <a:tailEnd/>
          </a:ln>
        </p:spPr>
        <p:txBody>
          <a:bodyPr wrap="none">
            <a:spAutoFit/>
          </a:bodyPr>
          <a:lstStyle/>
          <a:p>
            <a:r>
              <a:rPr lang="en-US" b="1" dirty="0">
                <a:solidFill>
                  <a:srgbClr val="FF3300"/>
                </a:solidFill>
                <a:latin typeface="Agency FB" pitchFamily="34" charset="0"/>
              </a:rPr>
              <a:t>bird</a:t>
            </a:r>
            <a:endParaRPr lang="en-US" dirty="0"/>
          </a:p>
        </p:txBody>
      </p:sp>
      <p:sp>
        <p:nvSpPr>
          <p:cNvPr id="17" name="TextBox 16"/>
          <p:cNvSpPr txBox="1">
            <a:spLocks noChangeArrowheads="1"/>
          </p:cNvSpPr>
          <p:nvPr/>
        </p:nvSpPr>
        <p:spPr bwMode="auto">
          <a:xfrm>
            <a:off x="5181600" y="1752600"/>
            <a:ext cx="657225" cy="461963"/>
          </a:xfrm>
          <a:prstGeom prst="rect">
            <a:avLst/>
          </a:prstGeom>
          <a:noFill/>
          <a:ln w="9525">
            <a:noFill/>
            <a:miter lim="800000"/>
            <a:headEnd/>
            <a:tailEnd/>
          </a:ln>
        </p:spPr>
        <p:txBody>
          <a:bodyPr wrap="none">
            <a:spAutoFit/>
          </a:bodyPr>
          <a:lstStyle/>
          <a:p>
            <a:r>
              <a:rPr lang="en-US" dirty="0">
                <a:solidFill>
                  <a:srgbClr val="000099"/>
                </a:solidFill>
                <a:latin typeface="Bauhaus 93" pitchFamily="82" charset="0"/>
              </a:rPr>
              <a:t>fish</a:t>
            </a:r>
            <a:endParaRPr lang="en-US" dirty="0"/>
          </a:p>
        </p:txBody>
      </p:sp>
      <p:sp>
        <p:nvSpPr>
          <p:cNvPr id="18" name="TextBox 17"/>
          <p:cNvSpPr txBox="1">
            <a:spLocks noChangeArrowheads="1"/>
          </p:cNvSpPr>
          <p:nvPr/>
        </p:nvSpPr>
        <p:spPr bwMode="auto">
          <a:xfrm>
            <a:off x="5715000" y="1752600"/>
            <a:ext cx="990600" cy="461963"/>
          </a:xfrm>
          <a:prstGeom prst="rect">
            <a:avLst/>
          </a:prstGeom>
          <a:noFill/>
          <a:ln w="9525">
            <a:noFill/>
            <a:miter lim="800000"/>
            <a:headEnd/>
            <a:tailEnd/>
          </a:ln>
        </p:spPr>
        <p:txBody>
          <a:bodyPr wrap="none">
            <a:spAutoFit/>
          </a:bodyPr>
          <a:lstStyle/>
          <a:p>
            <a:r>
              <a:rPr lang="en-US" b="1" dirty="0">
                <a:solidFill>
                  <a:srgbClr val="003300"/>
                </a:solidFill>
                <a:latin typeface="Tempus Sans ITC" pitchFamily="82" charset="0"/>
              </a:rPr>
              <a:t>reptile</a:t>
            </a:r>
            <a:endParaRPr lang="en-US" b="1" dirty="0"/>
          </a:p>
        </p:txBody>
      </p:sp>
      <p:sp>
        <p:nvSpPr>
          <p:cNvPr id="19" name="TextBox 18"/>
          <p:cNvSpPr txBox="1">
            <a:spLocks noChangeArrowheads="1"/>
          </p:cNvSpPr>
          <p:nvPr/>
        </p:nvSpPr>
        <p:spPr bwMode="auto">
          <a:xfrm>
            <a:off x="6705600" y="1676400"/>
            <a:ext cx="1143000" cy="523875"/>
          </a:xfrm>
          <a:prstGeom prst="rect">
            <a:avLst/>
          </a:prstGeom>
          <a:noFill/>
          <a:ln w="9525">
            <a:noFill/>
            <a:miter lim="800000"/>
            <a:headEnd/>
            <a:tailEnd/>
          </a:ln>
        </p:spPr>
        <p:txBody>
          <a:bodyPr>
            <a:spAutoFit/>
          </a:bodyPr>
          <a:lstStyle/>
          <a:p>
            <a:r>
              <a:rPr lang="en-US" sz="2800" dirty="0">
                <a:solidFill>
                  <a:srgbClr val="CC66FF"/>
                </a:solidFill>
                <a:latin typeface="Haettenschweiler" pitchFamily="34" charset="0"/>
              </a:rPr>
              <a:t>mammal</a:t>
            </a:r>
            <a:endParaRPr lang="en-US" sz="2800" dirty="0"/>
          </a:p>
        </p:txBody>
      </p:sp>
      <p:sp>
        <p:nvSpPr>
          <p:cNvPr id="20" name="TextBox 19"/>
          <p:cNvSpPr txBox="1">
            <a:spLocks noChangeArrowheads="1"/>
          </p:cNvSpPr>
          <p:nvPr/>
        </p:nvSpPr>
        <p:spPr bwMode="auto">
          <a:xfrm>
            <a:off x="7696200" y="1752600"/>
            <a:ext cx="1209675" cy="461963"/>
          </a:xfrm>
          <a:prstGeom prst="rect">
            <a:avLst/>
          </a:prstGeom>
          <a:noFill/>
          <a:ln w="9525">
            <a:noFill/>
            <a:miter lim="800000"/>
            <a:headEnd/>
            <a:tailEnd/>
          </a:ln>
        </p:spPr>
        <p:txBody>
          <a:bodyPr wrap="none">
            <a:spAutoFit/>
          </a:bodyPr>
          <a:lstStyle/>
          <a:p>
            <a:r>
              <a:rPr lang="en-US" b="1" dirty="0">
                <a:solidFill>
                  <a:srgbClr val="FFC000"/>
                </a:solidFill>
                <a:latin typeface="Algerian" pitchFamily="82" charset="0"/>
              </a:rPr>
              <a:t>human</a:t>
            </a:r>
            <a:endParaRPr lang="en-US" dirty="0"/>
          </a:p>
        </p:txBody>
      </p:sp>
      <p:sp>
        <p:nvSpPr>
          <p:cNvPr id="21" name="TextBox 20"/>
          <p:cNvSpPr txBox="1">
            <a:spLocks noChangeArrowheads="1"/>
          </p:cNvSpPr>
          <p:nvPr/>
        </p:nvSpPr>
        <p:spPr bwMode="auto">
          <a:xfrm>
            <a:off x="1371600" y="2133600"/>
            <a:ext cx="2700338" cy="446088"/>
          </a:xfrm>
          <a:prstGeom prst="rect">
            <a:avLst/>
          </a:prstGeom>
          <a:noFill/>
          <a:ln w="9525">
            <a:noFill/>
            <a:miter lim="800000"/>
            <a:headEnd/>
            <a:tailEnd/>
          </a:ln>
        </p:spPr>
        <p:txBody>
          <a:bodyPr wrap="none">
            <a:spAutoFit/>
          </a:bodyPr>
          <a:lstStyle/>
          <a:p>
            <a:r>
              <a:rPr lang="en-US" sz="2300" b="1" dirty="0">
                <a:solidFill>
                  <a:srgbClr val="C00000"/>
                </a:solidFill>
                <a:latin typeface="Tempus Sans ITC" pitchFamily="82" charset="0"/>
              </a:rPr>
              <a:t>embryonic structure</a:t>
            </a:r>
            <a:endParaRPr lang="en-US" sz="2300" dirty="0"/>
          </a:p>
        </p:txBody>
      </p:sp>
      <p:sp>
        <p:nvSpPr>
          <p:cNvPr id="22" name="TextBox 21"/>
          <p:cNvSpPr txBox="1"/>
          <p:nvPr/>
        </p:nvSpPr>
        <p:spPr>
          <a:xfrm>
            <a:off x="3581400" y="2514600"/>
            <a:ext cx="3403600" cy="461963"/>
          </a:xfrm>
          <a:prstGeom prst="rect">
            <a:avLst/>
          </a:prstGeom>
          <a:noFill/>
        </p:spPr>
        <p:txBody>
          <a:bodyPr wrap="none">
            <a:spAutoFit/>
          </a:bodyPr>
          <a:lstStyle/>
          <a:p>
            <a:pPr>
              <a:defRPr/>
            </a:pPr>
            <a:r>
              <a:rPr lang="en-US" sz="2300" dirty="0">
                <a:solidFill>
                  <a:schemeClr val="accent2">
                    <a:lumMod val="60000"/>
                    <a:lumOff val="40000"/>
                  </a:schemeClr>
                </a:solidFill>
                <a:latin typeface="Forte" pitchFamily="66" charset="0"/>
                <a:ea typeface="ＭＳ Ｐゴシック" pitchFamily="-107" charset="-128"/>
                <a:cs typeface="+mn-cs"/>
              </a:rPr>
              <a:t>anatomical abnormality</a:t>
            </a:r>
            <a:endParaRPr lang="en-US" sz="2300" dirty="0">
              <a:latin typeface="Times" pitchFamily="-107" charset="0"/>
              <a:ea typeface="ＭＳ Ｐゴシック" pitchFamily="-107" charset="-128"/>
              <a:cs typeface="+mn-cs"/>
            </a:endParaRPr>
          </a:p>
        </p:txBody>
      </p:sp>
      <p:sp>
        <p:nvSpPr>
          <p:cNvPr id="23" name="TextBox 22"/>
          <p:cNvSpPr txBox="1">
            <a:spLocks noChangeArrowheads="1"/>
          </p:cNvSpPr>
          <p:nvPr/>
        </p:nvSpPr>
        <p:spPr bwMode="auto">
          <a:xfrm>
            <a:off x="1371600" y="2514600"/>
            <a:ext cx="2409825" cy="461963"/>
          </a:xfrm>
          <a:prstGeom prst="rect">
            <a:avLst/>
          </a:prstGeom>
          <a:noFill/>
          <a:ln w="9525">
            <a:noFill/>
            <a:miter lim="800000"/>
            <a:headEnd/>
            <a:tailEnd/>
          </a:ln>
        </p:spPr>
        <p:txBody>
          <a:bodyPr wrap="none">
            <a:spAutoFit/>
          </a:bodyPr>
          <a:lstStyle/>
          <a:p>
            <a:r>
              <a:rPr lang="en-US" b="1" dirty="0">
                <a:solidFill>
                  <a:srgbClr val="FF33CC"/>
                </a:solidFill>
                <a:latin typeface="Agency FB" pitchFamily="34" charset="0"/>
              </a:rPr>
              <a:t>anatomical structure</a:t>
            </a:r>
            <a:endParaRPr lang="en-US" b="1" dirty="0"/>
          </a:p>
        </p:txBody>
      </p:sp>
      <p:sp>
        <p:nvSpPr>
          <p:cNvPr id="24" name="TextBox 23"/>
          <p:cNvSpPr txBox="1">
            <a:spLocks noChangeArrowheads="1"/>
          </p:cNvSpPr>
          <p:nvPr/>
        </p:nvSpPr>
        <p:spPr bwMode="auto">
          <a:xfrm>
            <a:off x="7010400" y="2057400"/>
            <a:ext cx="1828800" cy="523875"/>
          </a:xfrm>
          <a:prstGeom prst="rect">
            <a:avLst/>
          </a:prstGeom>
          <a:noFill/>
          <a:ln w="9525">
            <a:noFill/>
            <a:miter lim="800000"/>
            <a:headEnd/>
            <a:tailEnd/>
          </a:ln>
        </p:spPr>
        <p:txBody>
          <a:bodyPr>
            <a:spAutoFit/>
          </a:bodyPr>
          <a:lstStyle/>
          <a:p>
            <a:r>
              <a:rPr lang="en-US" sz="2800" b="1" dirty="0">
                <a:solidFill>
                  <a:srgbClr val="D40138"/>
                </a:solidFill>
                <a:latin typeface="Haettenschweiler" pitchFamily="34" charset="0"/>
              </a:rPr>
              <a:t>medical device</a:t>
            </a:r>
            <a:endParaRPr lang="en-US" sz="2800" dirty="0"/>
          </a:p>
        </p:txBody>
      </p:sp>
      <p:sp>
        <p:nvSpPr>
          <p:cNvPr id="26" name="TextBox 25"/>
          <p:cNvSpPr txBox="1">
            <a:spLocks noChangeArrowheads="1"/>
          </p:cNvSpPr>
          <p:nvPr/>
        </p:nvSpPr>
        <p:spPr bwMode="auto">
          <a:xfrm>
            <a:off x="3962400" y="2133600"/>
            <a:ext cx="3094038" cy="461963"/>
          </a:xfrm>
          <a:prstGeom prst="rect">
            <a:avLst/>
          </a:prstGeom>
          <a:noFill/>
          <a:ln w="9525">
            <a:noFill/>
            <a:miter lim="800000"/>
            <a:headEnd/>
            <a:tailEnd/>
          </a:ln>
        </p:spPr>
        <p:txBody>
          <a:bodyPr wrap="none">
            <a:spAutoFit/>
          </a:bodyPr>
          <a:lstStyle/>
          <a:p>
            <a:r>
              <a:rPr lang="en-US" b="1" dirty="0">
                <a:solidFill>
                  <a:srgbClr val="003300"/>
                </a:solidFill>
                <a:latin typeface="Stencil" pitchFamily="82" charset="0"/>
                <a:cs typeface="Microsoft Sans Serif" pitchFamily="34" charset="0"/>
              </a:rPr>
              <a:t>laboratory tests</a:t>
            </a:r>
            <a:endParaRPr lang="en-US" dirty="0"/>
          </a:p>
        </p:txBody>
      </p:sp>
      <p:sp>
        <p:nvSpPr>
          <p:cNvPr id="27" name="TextBox 26"/>
          <p:cNvSpPr txBox="1">
            <a:spLocks noChangeArrowheads="1"/>
          </p:cNvSpPr>
          <p:nvPr/>
        </p:nvSpPr>
        <p:spPr bwMode="auto">
          <a:xfrm>
            <a:off x="6781800" y="2514600"/>
            <a:ext cx="2514600" cy="415498"/>
          </a:xfrm>
          <a:prstGeom prst="rect">
            <a:avLst/>
          </a:prstGeom>
          <a:noFill/>
          <a:ln w="9525">
            <a:noFill/>
            <a:miter lim="800000"/>
            <a:headEnd/>
            <a:tailEnd/>
          </a:ln>
        </p:spPr>
        <p:txBody>
          <a:bodyPr>
            <a:spAutoFit/>
          </a:bodyPr>
          <a:lstStyle/>
          <a:p>
            <a:r>
              <a:rPr lang="en-US" sz="2100" dirty="0" smtClean="0">
                <a:solidFill>
                  <a:srgbClr val="00B0F0"/>
                </a:solidFill>
                <a:latin typeface="Bauhaus 93" pitchFamily="82" charset="0"/>
              </a:rPr>
              <a:t>bodyparts &amp;organs</a:t>
            </a:r>
            <a:endParaRPr lang="en-US" sz="2100" dirty="0"/>
          </a:p>
        </p:txBody>
      </p:sp>
      <p:sp>
        <p:nvSpPr>
          <p:cNvPr id="28" name="TextBox 27"/>
          <p:cNvSpPr txBox="1">
            <a:spLocks noChangeArrowheads="1"/>
          </p:cNvSpPr>
          <p:nvPr/>
        </p:nvSpPr>
        <p:spPr bwMode="auto">
          <a:xfrm>
            <a:off x="1371600" y="2895600"/>
            <a:ext cx="4175125" cy="461963"/>
          </a:xfrm>
          <a:prstGeom prst="rect">
            <a:avLst/>
          </a:prstGeom>
          <a:noFill/>
          <a:ln w="9525">
            <a:noFill/>
            <a:miter lim="800000"/>
            <a:headEnd/>
            <a:tailEnd/>
          </a:ln>
        </p:spPr>
        <p:txBody>
          <a:bodyPr wrap="none">
            <a:spAutoFit/>
          </a:bodyPr>
          <a:lstStyle/>
          <a:p>
            <a:r>
              <a:rPr lang="en-US" dirty="0">
                <a:solidFill>
                  <a:srgbClr val="FF3300"/>
                </a:solidFill>
                <a:latin typeface="Algerian" pitchFamily="82" charset="0"/>
              </a:rPr>
              <a:t>congenital abnormality</a:t>
            </a:r>
            <a:endParaRPr lang="en-US" dirty="0"/>
          </a:p>
        </p:txBody>
      </p:sp>
      <p:sp>
        <p:nvSpPr>
          <p:cNvPr id="29" name="TextBox 28"/>
          <p:cNvSpPr txBox="1">
            <a:spLocks noChangeArrowheads="1"/>
          </p:cNvSpPr>
          <p:nvPr/>
        </p:nvSpPr>
        <p:spPr bwMode="auto">
          <a:xfrm>
            <a:off x="5486400" y="2895600"/>
            <a:ext cx="1235075" cy="461963"/>
          </a:xfrm>
          <a:prstGeom prst="rect">
            <a:avLst/>
          </a:prstGeom>
          <a:noFill/>
          <a:ln w="9525">
            <a:noFill/>
            <a:miter lim="800000"/>
            <a:headEnd/>
            <a:tailEnd/>
          </a:ln>
        </p:spPr>
        <p:txBody>
          <a:bodyPr wrap="none">
            <a:spAutoFit/>
          </a:bodyPr>
          <a:lstStyle/>
          <a:p>
            <a:r>
              <a:rPr lang="en-US" b="1" dirty="0">
                <a:solidFill>
                  <a:srgbClr val="003366"/>
                </a:solidFill>
                <a:latin typeface="Gigi" pitchFamily="82" charset="0"/>
                <a:cs typeface="Microsoft Sans Serif" pitchFamily="34" charset="0"/>
              </a:rPr>
              <a:t>language</a:t>
            </a:r>
            <a:endParaRPr lang="en-US" dirty="0"/>
          </a:p>
        </p:txBody>
      </p:sp>
      <p:sp>
        <p:nvSpPr>
          <p:cNvPr id="30" name="TextBox 29"/>
          <p:cNvSpPr txBox="1">
            <a:spLocks noChangeArrowheads="1"/>
          </p:cNvSpPr>
          <p:nvPr/>
        </p:nvSpPr>
        <p:spPr bwMode="auto">
          <a:xfrm>
            <a:off x="6629400" y="2895600"/>
            <a:ext cx="2299027" cy="461665"/>
          </a:xfrm>
          <a:prstGeom prst="rect">
            <a:avLst/>
          </a:prstGeom>
          <a:noFill/>
          <a:ln w="9525">
            <a:noFill/>
            <a:miter lim="800000"/>
            <a:headEnd/>
            <a:tailEnd/>
          </a:ln>
        </p:spPr>
        <p:txBody>
          <a:bodyPr wrap="none">
            <a:spAutoFit/>
          </a:bodyPr>
          <a:lstStyle/>
          <a:p>
            <a:r>
              <a:rPr lang="en-US" b="1" dirty="0" smtClean="0">
                <a:solidFill>
                  <a:srgbClr val="660066"/>
                </a:solidFill>
                <a:latin typeface="Magneto" pitchFamily="82" charset="0"/>
              </a:rPr>
              <a:t>clinical </a:t>
            </a:r>
            <a:r>
              <a:rPr lang="en-US" b="1" dirty="0">
                <a:solidFill>
                  <a:srgbClr val="660066"/>
                </a:solidFill>
                <a:latin typeface="Magneto" pitchFamily="82" charset="0"/>
              </a:rPr>
              <a:t>drug</a:t>
            </a:r>
            <a:endParaRPr lang="en-US" dirty="0"/>
          </a:p>
        </p:txBody>
      </p:sp>
      <p:sp>
        <p:nvSpPr>
          <p:cNvPr id="31" name="TextBox 30"/>
          <p:cNvSpPr txBox="1">
            <a:spLocks noChangeArrowheads="1"/>
          </p:cNvSpPr>
          <p:nvPr/>
        </p:nvSpPr>
        <p:spPr bwMode="auto">
          <a:xfrm>
            <a:off x="1371600" y="3276600"/>
            <a:ext cx="854075" cy="461963"/>
          </a:xfrm>
          <a:prstGeom prst="rect">
            <a:avLst/>
          </a:prstGeom>
          <a:noFill/>
          <a:ln w="9525">
            <a:noFill/>
            <a:miter lim="800000"/>
            <a:headEnd/>
            <a:tailEnd/>
          </a:ln>
        </p:spPr>
        <p:txBody>
          <a:bodyPr wrap="none">
            <a:spAutoFit/>
          </a:bodyPr>
          <a:lstStyle/>
          <a:p>
            <a:r>
              <a:rPr lang="en-US" b="1" dirty="0">
                <a:solidFill>
                  <a:srgbClr val="00682F"/>
                </a:solidFill>
                <a:latin typeface="Baskerville Old Face" pitchFamily="18" charset="0"/>
              </a:rPr>
              <a:t>tissue</a:t>
            </a:r>
            <a:endParaRPr lang="en-US" dirty="0"/>
          </a:p>
        </p:txBody>
      </p:sp>
      <p:sp>
        <p:nvSpPr>
          <p:cNvPr id="32" name="TextBox 31"/>
          <p:cNvSpPr txBox="1"/>
          <p:nvPr/>
        </p:nvSpPr>
        <p:spPr>
          <a:xfrm>
            <a:off x="2209800" y="3276600"/>
            <a:ext cx="2736850" cy="461963"/>
          </a:xfrm>
          <a:prstGeom prst="rect">
            <a:avLst/>
          </a:prstGeom>
          <a:noFill/>
        </p:spPr>
        <p:txBody>
          <a:bodyPr wrap="none">
            <a:spAutoFit/>
          </a:bodyPr>
          <a:lstStyle/>
          <a:p>
            <a:pPr>
              <a:defRPr/>
            </a:pPr>
            <a:r>
              <a:rPr lang="en-US" b="1" dirty="0">
                <a:solidFill>
                  <a:schemeClr val="accent6">
                    <a:lumMod val="60000"/>
                    <a:lumOff val="40000"/>
                  </a:schemeClr>
                </a:solidFill>
                <a:latin typeface="Jokerman" pitchFamily="82" charset="0"/>
                <a:ea typeface="ＭＳ Ｐゴシック" pitchFamily="-107" charset="-128"/>
                <a:cs typeface="Microsoft Sans Serif" pitchFamily="34" charset="0"/>
              </a:rPr>
              <a:t>sign or symptoms</a:t>
            </a:r>
            <a:endParaRPr lang="en-US" dirty="0">
              <a:latin typeface="Times" pitchFamily="-107" charset="0"/>
              <a:ea typeface="ＭＳ Ｐゴシック" pitchFamily="-107" charset="-128"/>
              <a:cs typeface="+mn-cs"/>
            </a:endParaRPr>
          </a:p>
        </p:txBody>
      </p:sp>
      <p:sp>
        <p:nvSpPr>
          <p:cNvPr id="33" name="TextBox 32"/>
          <p:cNvSpPr txBox="1">
            <a:spLocks noChangeArrowheads="1"/>
          </p:cNvSpPr>
          <p:nvPr/>
        </p:nvSpPr>
        <p:spPr bwMode="auto">
          <a:xfrm>
            <a:off x="4800600" y="3276600"/>
            <a:ext cx="1797050" cy="461963"/>
          </a:xfrm>
          <a:prstGeom prst="rect">
            <a:avLst/>
          </a:prstGeom>
          <a:noFill/>
          <a:ln w="9525">
            <a:noFill/>
            <a:miter lim="800000"/>
            <a:headEnd/>
            <a:tailEnd/>
          </a:ln>
        </p:spPr>
        <p:txBody>
          <a:bodyPr wrap="none">
            <a:spAutoFit/>
          </a:bodyPr>
          <a:lstStyle/>
          <a:p>
            <a:r>
              <a:rPr lang="en-US" b="1" dirty="0">
                <a:solidFill>
                  <a:srgbClr val="990099"/>
                </a:solidFill>
                <a:latin typeface="Microsoft Sans Serif" pitchFamily="34" charset="0"/>
                <a:cs typeface="Microsoft Sans Serif" pitchFamily="34" charset="0"/>
              </a:rPr>
              <a:t>nucleic acid</a:t>
            </a:r>
            <a:endParaRPr lang="en-US" dirty="0">
              <a:solidFill>
                <a:srgbClr val="990099"/>
              </a:solidFill>
            </a:endParaRPr>
          </a:p>
        </p:txBody>
      </p:sp>
      <p:sp>
        <p:nvSpPr>
          <p:cNvPr id="34" name="TextBox 33"/>
          <p:cNvSpPr txBox="1">
            <a:spLocks noChangeArrowheads="1"/>
          </p:cNvSpPr>
          <p:nvPr/>
        </p:nvSpPr>
        <p:spPr bwMode="auto">
          <a:xfrm>
            <a:off x="1371600" y="3657600"/>
            <a:ext cx="1144588" cy="523875"/>
          </a:xfrm>
          <a:prstGeom prst="rect">
            <a:avLst/>
          </a:prstGeom>
          <a:noFill/>
          <a:ln w="9525">
            <a:noFill/>
            <a:miter lim="800000"/>
            <a:headEnd/>
            <a:tailEnd/>
          </a:ln>
        </p:spPr>
        <p:txBody>
          <a:bodyPr wrap="none">
            <a:spAutoFit/>
          </a:bodyPr>
          <a:lstStyle/>
          <a:p>
            <a:r>
              <a:rPr lang="en-US" sz="2800" b="1" dirty="0">
                <a:solidFill>
                  <a:srgbClr val="990099"/>
                </a:solidFill>
                <a:latin typeface="Agency FB" pitchFamily="34" charset="0"/>
                <a:cs typeface="Microsoft Sans Serif" pitchFamily="34" charset="0"/>
              </a:rPr>
              <a:t>findings</a:t>
            </a:r>
            <a:endParaRPr lang="en-US" sz="2800" dirty="0"/>
          </a:p>
        </p:txBody>
      </p:sp>
      <p:sp>
        <p:nvSpPr>
          <p:cNvPr id="35" name="TextBox 34"/>
          <p:cNvSpPr txBox="1">
            <a:spLocks noChangeArrowheads="1"/>
          </p:cNvSpPr>
          <p:nvPr/>
        </p:nvSpPr>
        <p:spPr bwMode="auto">
          <a:xfrm>
            <a:off x="6629400" y="3200400"/>
            <a:ext cx="2514600" cy="584200"/>
          </a:xfrm>
          <a:prstGeom prst="rect">
            <a:avLst/>
          </a:prstGeom>
          <a:noFill/>
          <a:ln w="9525">
            <a:noFill/>
            <a:miter lim="800000"/>
            <a:headEnd/>
            <a:tailEnd/>
          </a:ln>
        </p:spPr>
        <p:txBody>
          <a:bodyPr>
            <a:spAutoFit/>
          </a:bodyPr>
          <a:lstStyle/>
          <a:p>
            <a:r>
              <a:rPr lang="en-US" sz="3200" b="1" dirty="0">
                <a:solidFill>
                  <a:srgbClr val="FF0000"/>
                </a:solidFill>
                <a:latin typeface="Vladimir Script" pitchFamily="66" charset="0"/>
              </a:rPr>
              <a:t>regulation or law</a:t>
            </a:r>
            <a:endParaRPr lang="en-US" sz="3200" dirty="0"/>
          </a:p>
        </p:txBody>
      </p:sp>
      <p:sp>
        <p:nvSpPr>
          <p:cNvPr id="37" name="TextBox 36"/>
          <p:cNvSpPr txBox="1">
            <a:spLocks noChangeArrowheads="1"/>
          </p:cNvSpPr>
          <p:nvPr/>
        </p:nvSpPr>
        <p:spPr bwMode="auto">
          <a:xfrm>
            <a:off x="2286000" y="3581400"/>
            <a:ext cx="762000" cy="584200"/>
          </a:xfrm>
          <a:prstGeom prst="rect">
            <a:avLst/>
          </a:prstGeom>
          <a:noFill/>
          <a:ln w="9525">
            <a:noFill/>
            <a:miter lim="800000"/>
            <a:headEnd/>
            <a:tailEnd/>
          </a:ln>
        </p:spPr>
        <p:txBody>
          <a:bodyPr>
            <a:spAutoFit/>
          </a:bodyPr>
          <a:lstStyle/>
          <a:p>
            <a:r>
              <a:rPr lang="en-US" sz="3200" b="1" dirty="0">
                <a:solidFill>
                  <a:srgbClr val="000099"/>
                </a:solidFill>
                <a:latin typeface="Blackadder ITC" pitchFamily="82" charset="0"/>
              </a:rPr>
              <a:t>gene</a:t>
            </a:r>
            <a:endParaRPr lang="en-US" sz="3200" dirty="0"/>
          </a:p>
        </p:txBody>
      </p:sp>
      <p:sp>
        <p:nvSpPr>
          <p:cNvPr id="38" name="TextBox 37"/>
          <p:cNvSpPr txBox="1">
            <a:spLocks noChangeArrowheads="1"/>
          </p:cNvSpPr>
          <p:nvPr/>
        </p:nvSpPr>
        <p:spPr bwMode="auto">
          <a:xfrm>
            <a:off x="2971800" y="3657600"/>
            <a:ext cx="2936875" cy="461963"/>
          </a:xfrm>
          <a:prstGeom prst="rect">
            <a:avLst/>
          </a:prstGeom>
          <a:noFill/>
          <a:ln w="9525">
            <a:noFill/>
            <a:miter lim="800000"/>
            <a:headEnd/>
            <a:tailEnd/>
          </a:ln>
        </p:spPr>
        <p:txBody>
          <a:bodyPr wrap="none">
            <a:spAutoFit/>
          </a:bodyPr>
          <a:lstStyle/>
          <a:p>
            <a:r>
              <a:rPr lang="en-US" b="1" dirty="0">
                <a:solidFill>
                  <a:srgbClr val="663300"/>
                </a:solidFill>
                <a:latin typeface="Snap ITC" pitchFamily="82" charset="0"/>
              </a:rPr>
              <a:t>geographic area</a:t>
            </a:r>
            <a:endParaRPr lang="en-US" dirty="0"/>
          </a:p>
        </p:txBody>
      </p:sp>
      <p:sp>
        <p:nvSpPr>
          <p:cNvPr id="39" name="TextBox 38"/>
          <p:cNvSpPr txBox="1"/>
          <p:nvPr/>
        </p:nvSpPr>
        <p:spPr>
          <a:xfrm>
            <a:off x="5867400" y="3657600"/>
            <a:ext cx="1995488" cy="461963"/>
          </a:xfrm>
          <a:prstGeom prst="rect">
            <a:avLst/>
          </a:prstGeom>
          <a:noFill/>
        </p:spPr>
        <p:txBody>
          <a:bodyPr wrap="none">
            <a:spAutoFit/>
          </a:bodyPr>
          <a:lstStyle/>
          <a:p>
            <a:pPr>
              <a:defRPr/>
            </a:pPr>
            <a:r>
              <a:rPr lang="en-US" b="1" i="1" dirty="0">
                <a:solidFill>
                  <a:schemeClr val="accent1">
                    <a:lumMod val="50000"/>
                  </a:schemeClr>
                </a:solidFill>
                <a:latin typeface="Agency FB" pitchFamily="34" charset="0"/>
                <a:ea typeface="ＭＳ Ｐゴシック" pitchFamily="-107" charset="-128"/>
                <a:cs typeface="+mn-cs"/>
              </a:rPr>
              <a:t>research activity</a:t>
            </a:r>
            <a:endParaRPr lang="en-US" dirty="0">
              <a:latin typeface="Times" pitchFamily="-107" charset="0"/>
              <a:ea typeface="ＭＳ Ｐゴシック" pitchFamily="-107" charset="-128"/>
              <a:cs typeface="+mn-cs"/>
            </a:endParaRPr>
          </a:p>
        </p:txBody>
      </p:sp>
      <p:sp>
        <p:nvSpPr>
          <p:cNvPr id="40" name="TextBox 39"/>
          <p:cNvSpPr txBox="1">
            <a:spLocks noChangeArrowheads="1"/>
          </p:cNvSpPr>
          <p:nvPr/>
        </p:nvSpPr>
        <p:spPr bwMode="auto">
          <a:xfrm>
            <a:off x="7696200" y="3657600"/>
            <a:ext cx="949325" cy="461963"/>
          </a:xfrm>
          <a:prstGeom prst="rect">
            <a:avLst/>
          </a:prstGeom>
          <a:noFill/>
          <a:ln w="9525">
            <a:noFill/>
            <a:miter lim="800000"/>
            <a:headEnd/>
            <a:tailEnd/>
          </a:ln>
        </p:spPr>
        <p:txBody>
          <a:bodyPr wrap="none">
            <a:spAutoFit/>
          </a:bodyPr>
          <a:lstStyle/>
          <a:p>
            <a:r>
              <a:rPr lang="en-US" b="1" dirty="0">
                <a:solidFill>
                  <a:srgbClr val="990099"/>
                </a:solidFill>
                <a:latin typeface="Jokerman" pitchFamily="82" charset="0"/>
              </a:rPr>
              <a:t>cell s</a:t>
            </a:r>
            <a:endParaRPr lang="en-US" dirty="0"/>
          </a:p>
        </p:txBody>
      </p:sp>
      <p:sp>
        <p:nvSpPr>
          <p:cNvPr id="41" name="TextBox 40"/>
          <p:cNvSpPr txBox="1"/>
          <p:nvPr/>
        </p:nvSpPr>
        <p:spPr>
          <a:xfrm>
            <a:off x="2590800" y="4724400"/>
            <a:ext cx="3124200" cy="400110"/>
          </a:xfrm>
          <a:prstGeom prst="rect">
            <a:avLst/>
          </a:prstGeom>
          <a:noFill/>
        </p:spPr>
        <p:txBody>
          <a:bodyPr wrap="square">
            <a:spAutoFit/>
          </a:bodyPr>
          <a:lstStyle/>
          <a:p>
            <a:pPr>
              <a:defRPr/>
            </a:pPr>
            <a:r>
              <a:rPr lang="en-US" sz="2000" b="1" dirty="0">
                <a:solidFill>
                  <a:schemeClr val="accent2">
                    <a:lumMod val="75000"/>
                  </a:schemeClr>
                </a:solidFill>
                <a:latin typeface="Goudy Stout" pitchFamily="18" charset="0"/>
                <a:ea typeface="ＭＳ Ｐゴシック" pitchFamily="-107" charset="-128"/>
                <a:cs typeface="+mn-cs"/>
              </a:rPr>
              <a:t>Mental process</a:t>
            </a:r>
            <a:endParaRPr lang="en-US" sz="2000" dirty="0">
              <a:latin typeface="Times" pitchFamily="-107" charset="0"/>
              <a:ea typeface="ＭＳ Ｐゴシック" pitchFamily="-107" charset="-128"/>
              <a:cs typeface="+mn-cs"/>
            </a:endParaRPr>
          </a:p>
        </p:txBody>
      </p:sp>
      <p:sp>
        <p:nvSpPr>
          <p:cNvPr id="42" name="TextBox 41"/>
          <p:cNvSpPr txBox="1">
            <a:spLocks noChangeArrowheads="1"/>
          </p:cNvSpPr>
          <p:nvPr/>
        </p:nvSpPr>
        <p:spPr bwMode="auto">
          <a:xfrm>
            <a:off x="1371600" y="4114800"/>
            <a:ext cx="3490913" cy="461963"/>
          </a:xfrm>
          <a:prstGeom prst="rect">
            <a:avLst/>
          </a:prstGeom>
          <a:noFill/>
          <a:ln w="9525">
            <a:noFill/>
            <a:miter lim="800000"/>
            <a:headEnd/>
            <a:tailEnd/>
          </a:ln>
        </p:spPr>
        <p:txBody>
          <a:bodyPr wrap="none">
            <a:spAutoFit/>
          </a:bodyPr>
          <a:lstStyle/>
          <a:p>
            <a:r>
              <a:rPr lang="en-US" b="1" dirty="0">
                <a:solidFill>
                  <a:srgbClr val="FFC000"/>
                </a:solidFill>
                <a:latin typeface="Showcard Gothic" pitchFamily="82" charset="0"/>
              </a:rPr>
              <a:t>molecular sequence</a:t>
            </a:r>
            <a:endParaRPr lang="en-US" dirty="0"/>
          </a:p>
        </p:txBody>
      </p:sp>
      <p:sp>
        <p:nvSpPr>
          <p:cNvPr id="43" name="TextBox 42"/>
          <p:cNvSpPr txBox="1">
            <a:spLocks noChangeArrowheads="1"/>
          </p:cNvSpPr>
          <p:nvPr/>
        </p:nvSpPr>
        <p:spPr bwMode="auto">
          <a:xfrm>
            <a:off x="3886200" y="4419600"/>
            <a:ext cx="3124200" cy="584200"/>
          </a:xfrm>
          <a:prstGeom prst="rect">
            <a:avLst/>
          </a:prstGeom>
          <a:noFill/>
          <a:ln w="9525">
            <a:noFill/>
            <a:miter lim="800000"/>
            <a:headEnd/>
            <a:tailEnd/>
          </a:ln>
        </p:spPr>
        <p:txBody>
          <a:bodyPr>
            <a:spAutoFit/>
          </a:bodyPr>
          <a:lstStyle/>
          <a:p>
            <a:r>
              <a:rPr lang="en-US" sz="3200" b="1" dirty="0">
                <a:solidFill>
                  <a:srgbClr val="FF0066"/>
                </a:solidFill>
                <a:latin typeface="Gill Sans MT Condensed" pitchFamily="34" charset="0"/>
              </a:rPr>
              <a:t>disease or syndrome</a:t>
            </a:r>
            <a:endParaRPr lang="en-US" sz="3200" dirty="0"/>
          </a:p>
        </p:txBody>
      </p:sp>
      <p:sp>
        <p:nvSpPr>
          <p:cNvPr id="44" name="TextBox 43"/>
          <p:cNvSpPr txBox="1">
            <a:spLocks noChangeArrowheads="1"/>
          </p:cNvSpPr>
          <p:nvPr/>
        </p:nvSpPr>
        <p:spPr bwMode="auto">
          <a:xfrm>
            <a:off x="1447800" y="4495800"/>
            <a:ext cx="2527300" cy="1200329"/>
          </a:xfrm>
          <a:prstGeom prst="rect">
            <a:avLst/>
          </a:prstGeom>
          <a:noFill/>
          <a:ln w="9525">
            <a:noFill/>
            <a:miter lim="800000"/>
            <a:headEnd/>
            <a:tailEnd/>
          </a:ln>
        </p:spPr>
        <p:txBody>
          <a:bodyPr wrap="square">
            <a:spAutoFit/>
          </a:bodyPr>
          <a:lstStyle/>
          <a:p>
            <a:r>
              <a:rPr lang="en-US" b="1" dirty="0" err="1">
                <a:solidFill>
                  <a:srgbClr val="00CCFF"/>
                </a:solidFill>
                <a:latin typeface="Forte" pitchFamily="66" charset="0"/>
              </a:rPr>
              <a:t>neoplastic</a:t>
            </a:r>
            <a:r>
              <a:rPr lang="en-US" b="1" dirty="0">
                <a:solidFill>
                  <a:srgbClr val="00CCFF"/>
                </a:solidFill>
                <a:latin typeface="Forte" pitchFamily="66" charset="0"/>
              </a:rPr>
              <a:t> process</a:t>
            </a:r>
          </a:p>
          <a:p>
            <a:endParaRPr lang="en-US" dirty="0"/>
          </a:p>
        </p:txBody>
      </p:sp>
      <p:sp>
        <p:nvSpPr>
          <p:cNvPr id="46" name="TextBox 45"/>
          <p:cNvSpPr txBox="1">
            <a:spLocks noChangeArrowheads="1"/>
          </p:cNvSpPr>
          <p:nvPr/>
        </p:nvSpPr>
        <p:spPr bwMode="auto">
          <a:xfrm>
            <a:off x="1295400" y="5181600"/>
            <a:ext cx="4038600" cy="708025"/>
          </a:xfrm>
          <a:prstGeom prst="rect">
            <a:avLst/>
          </a:prstGeom>
          <a:noFill/>
          <a:ln w="9525">
            <a:noFill/>
            <a:miter lim="800000"/>
            <a:headEnd/>
            <a:tailEnd/>
          </a:ln>
        </p:spPr>
        <p:txBody>
          <a:bodyPr>
            <a:spAutoFit/>
          </a:bodyPr>
          <a:lstStyle/>
          <a:p>
            <a:r>
              <a:rPr lang="en-US" sz="4000" dirty="0">
                <a:solidFill>
                  <a:srgbClr val="990000"/>
                </a:solidFill>
                <a:latin typeface="Playbill" pitchFamily="82" charset="0"/>
              </a:rPr>
              <a:t>experimental model of disease</a:t>
            </a:r>
          </a:p>
        </p:txBody>
      </p:sp>
      <p:sp>
        <p:nvSpPr>
          <p:cNvPr id="47" name="TextBox 46"/>
          <p:cNvSpPr txBox="1">
            <a:spLocks noChangeArrowheads="1"/>
          </p:cNvSpPr>
          <p:nvPr/>
        </p:nvSpPr>
        <p:spPr bwMode="auto">
          <a:xfrm>
            <a:off x="4800600" y="4038600"/>
            <a:ext cx="2590800" cy="523875"/>
          </a:xfrm>
          <a:prstGeom prst="rect">
            <a:avLst/>
          </a:prstGeom>
          <a:noFill/>
          <a:ln w="9525">
            <a:noFill/>
            <a:miter lim="800000"/>
            <a:headEnd/>
            <a:tailEnd/>
          </a:ln>
        </p:spPr>
        <p:txBody>
          <a:bodyPr wrap="none">
            <a:spAutoFit/>
          </a:bodyPr>
          <a:lstStyle/>
          <a:p>
            <a:r>
              <a:rPr lang="en-US" sz="2800" b="1" dirty="0">
                <a:solidFill>
                  <a:srgbClr val="92D050"/>
                </a:solidFill>
                <a:latin typeface="Gigi" pitchFamily="82" charset="0"/>
                <a:cs typeface="Segoe UI" pitchFamily="34" charset="0"/>
              </a:rPr>
              <a:t>genetic function</a:t>
            </a:r>
          </a:p>
        </p:txBody>
      </p:sp>
      <p:sp>
        <p:nvSpPr>
          <p:cNvPr id="48" name="TextBox 47"/>
          <p:cNvSpPr txBox="1"/>
          <p:nvPr/>
        </p:nvSpPr>
        <p:spPr>
          <a:xfrm>
            <a:off x="4887913" y="5334000"/>
            <a:ext cx="4256087" cy="461963"/>
          </a:xfrm>
          <a:prstGeom prst="rect">
            <a:avLst/>
          </a:prstGeom>
          <a:noFill/>
        </p:spPr>
        <p:txBody>
          <a:bodyPr>
            <a:spAutoFit/>
          </a:bodyPr>
          <a:lstStyle/>
          <a:p>
            <a:pPr>
              <a:defRPr/>
            </a:pPr>
            <a:r>
              <a:rPr lang="en-US" b="1" dirty="0">
                <a:solidFill>
                  <a:schemeClr val="accent6">
                    <a:lumMod val="60000"/>
                    <a:lumOff val="40000"/>
                  </a:schemeClr>
                </a:solidFill>
                <a:latin typeface="Agency FB" pitchFamily="34" charset="0"/>
                <a:ea typeface="ＭＳ Ｐゴシック" pitchFamily="-107" charset="-128"/>
                <a:cs typeface="+mn-cs"/>
              </a:rPr>
              <a:t>therapeutic or preventative procedure</a:t>
            </a:r>
          </a:p>
        </p:txBody>
      </p:sp>
      <p:sp>
        <p:nvSpPr>
          <p:cNvPr id="49" name="TextBox 48"/>
          <p:cNvSpPr txBox="1">
            <a:spLocks noChangeArrowheads="1"/>
          </p:cNvSpPr>
          <p:nvPr/>
        </p:nvSpPr>
        <p:spPr bwMode="auto">
          <a:xfrm>
            <a:off x="6477000" y="4495800"/>
            <a:ext cx="2667000" cy="554038"/>
          </a:xfrm>
          <a:prstGeom prst="rect">
            <a:avLst/>
          </a:prstGeom>
          <a:noFill/>
          <a:ln w="9525">
            <a:noFill/>
            <a:miter lim="800000"/>
            <a:headEnd/>
            <a:tailEnd/>
          </a:ln>
        </p:spPr>
        <p:txBody>
          <a:bodyPr>
            <a:spAutoFit/>
          </a:bodyPr>
          <a:lstStyle/>
          <a:p>
            <a:r>
              <a:rPr lang="en-US" sz="3000" b="1" dirty="0">
                <a:solidFill>
                  <a:srgbClr val="990099"/>
                </a:solidFill>
                <a:latin typeface="Pristina" pitchFamily="66" charset="0"/>
              </a:rPr>
              <a:t>educational activity</a:t>
            </a:r>
          </a:p>
        </p:txBody>
      </p:sp>
      <p:sp>
        <p:nvSpPr>
          <p:cNvPr id="50" name="TextBox 49"/>
          <p:cNvSpPr txBox="1">
            <a:spLocks noChangeArrowheads="1"/>
          </p:cNvSpPr>
          <p:nvPr/>
        </p:nvSpPr>
        <p:spPr bwMode="auto">
          <a:xfrm>
            <a:off x="5562600" y="4876800"/>
            <a:ext cx="2703513" cy="461963"/>
          </a:xfrm>
          <a:prstGeom prst="rect">
            <a:avLst/>
          </a:prstGeom>
          <a:noFill/>
          <a:ln w="9525">
            <a:noFill/>
            <a:miter lim="800000"/>
            <a:headEnd/>
            <a:tailEnd/>
          </a:ln>
        </p:spPr>
        <p:txBody>
          <a:bodyPr wrap="none">
            <a:spAutoFit/>
          </a:bodyPr>
          <a:lstStyle/>
          <a:p>
            <a:r>
              <a:rPr lang="en-US" b="1" dirty="0">
                <a:solidFill>
                  <a:srgbClr val="FF3300"/>
                </a:solidFill>
                <a:latin typeface="Script MT Bold" pitchFamily="66" charset="0"/>
              </a:rPr>
              <a:t>natural phenomenon</a:t>
            </a:r>
          </a:p>
        </p:txBody>
      </p:sp>
      <p:sp>
        <p:nvSpPr>
          <p:cNvPr id="51" name="TextBox 50"/>
          <p:cNvSpPr txBox="1"/>
          <p:nvPr/>
        </p:nvSpPr>
        <p:spPr>
          <a:xfrm>
            <a:off x="8178800" y="4953000"/>
            <a:ext cx="965200" cy="400050"/>
          </a:xfrm>
          <a:prstGeom prst="rect">
            <a:avLst/>
          </a:prstGeom>
          <a:noFill/>
        </p:spPr>
        <p:txBody>
          <a:bodyPr wrap="none">
            <a:spAutoFit/>
          </a:bodyPr>
          <a:lstStyle/>
          <a:p>
            <a:pPr>
              <a:defRPr/>
            </a:pPr>
            <a:r>
              <a:rPr lang="en-US" sz="2000" dirty="0">
                <a:solidFill>
                  <a:schemeClr val="accent1">
                    <a:lumMod val="50000"/>
                  </a:schemeClr>
                </a:solidFill>
                <a:latin typeface="Stencil" pitchFamily="82" charset="0"/>
                <a:ea typeface="ＭＳ Ｐゴシック" pitchFamily="-107" charset="-128"/>
                <a:cs typeface="+mn-cs"/>
              </a:rPr>
              <a:t>event</a:t>
            </a:r>
          </a:p>
        </p:txBody>
      </p:sp>
      <p:sp>
        <p:nvSpPr>
          <p:cNvPr id="52" name="TextBox 51"/>
          <p:cNvSpPr txBox="1">
            <a:spLocks noChangeArrowheads="1"/>
          </p:cNvSpPr>
          <p:nvPr/>
        </p:nvSpPr>
        <p:spPr bwMode="auto">
          <a:xfrm>
            <a:off x="1371600" y="5867400"/>
            <a:ext cx="1984375" cy="461963"/>
          </a:xfrm>
          <a:prstGeom prst="rect">
            <a:avLst/>
          </a:prstGeom>
          <a:noFill/>
          <a:ln w="9525">
            <a:noFill/>
            <a:miter lim="800000"/>
            <a:headEnd/>
            <a:tailEnd/>
          </a:ln>
        </p:spPr>
        <p:txBody>
          <a:bodyPr wrap="none">
            <a:spAutoFit/>
          </a:bodyPr>
          <a:lstStyle/>
          <a:p>
            <a:r>
              <a:rPr lang="en-US" dirty="0">
                <a:solidFill>
                  <a:srgbClr val="FF0000"/>
                </a:solidFill>
                <a:latin typeface="Ravie" pitchFamily="82" charset="0"/>
              </a:rPr>
              <a:t>behavior</a:t>
            </a:r>
          </a:p>
        </p:txBody>
      </p:sp>
      <p:sp>
        <p:nvSpPr>
          <p:cNvPr id="53" name="TextBox 52"/>
          <p:cNvSpPr txBox="1"/>
          <p:nvPr/>
        </p:nvSpPr>
        <p:spPr>
          <a:xfrm>
            <a:off x="7332663" y="4038600"/>
            <a:ext cx="1811337" cy="430213"/>
          </a:xfrm>
          <a:prstGeom prst="rect">
            <a:avLst/>
          </a:prstGeom>
          <a:noFill/>
        </p:spPr>
        <p:txBody>
          <a:bodyPr wrap="none">
            <a:spAutoFit/>
          </a:bodyPr>
          <a:lstStyle/>
          <a:p>
            <a:pPr>
              <a:defRPr/>
            </a:pPr>
            <a:r>
              <a:rPr lang="en-US" sz="2200" dirty="0">
                <a:solidFill>
                  <a:schemeClr val="accent6">
                    <a:lumMod val="60000"/>
                    <a:lumOff val="40000"/>
                  </a:schemeClr>
                </a:solidFill>
                <a:latin typeface="Comic Sans MS" pitchFamily="66" charset="0"/>
                <a:ea typeface="ＭＳ Ｐゴシック" pitchFamily="-107" charset="-128"/>
                <a:cs typeface="+mn-cs"/>
              </a:rPr>
              <a:t>family group</a:t>
            </a:r>
          </a:p>
        </p:txBody>
      </p:sp>
      <p:sp>
        <p:nvSpPr>
          <p:cNvPr id="54" name="TextBox 53"/>
          <p:cNvSpPr txBox="1">
            <a:spLocks noChangeArrowheads="1"/>
          </p:cNvSpPr>
          <p:nvPr/>
        </p:nvSpPr>
        <p:spPr bwMode="auto">
          <a:xfrm>
            <a:off x="3276600" y="5867400"/>
            <a:ext cx="2584450" cy="461963"/>
          </a:xfrm>
          <a:prstGeom prst="rect">
            <a:avLst/>
          </a:prstGeom>
          <a:noFill/>
          <a:ln w="9525">
            <a:noFill/>
            <a:miter lim="800000"/>
            <a:headEnd/>
            <a:tailEnd/>
          </a:ln>
        </p:spPr>
        <p:txBody>
          <a:bodyPr wrap="none">
            <a:spAutoFit/>
          </a:bodyPr>
          <a:lstStyle/>
          <a:p>
            <a:r>
              <a:rPr lang="en-US" b="1" dirty="0">
                <a:solidFill>
                  <a:srgbClr val="996600"/>
                </a:solidFill>
                <a:latin typeface="Tempus Sans ITC" pitchFamily="82" charset="0"/>
              </a:rPr>
              <a:t>health care activity</a:t>
            </a:r>
          </a:p>
        </p:txBody>
      </p:sp>
      <p:sp>
        <p:nvSpPr>
          <p:cNvPr id="55" name="TextBox 54"/>
          <p:cNvSpPr txBox="1">
            <a:spLocks noChangeArrowheads="1"/>
          </p:cNvSpPr>
          <p:nvPr/>
        </p:nvSpPr>
        <p:spPr bwMode="auto">
          <a:xfrm>
            <a:off x="5791200" y="5867400"/>
            <a:ext cx="1447800" cy="461963"/>
          </a:xfrm>
          <a:prstGeom prst="rect">
            <a:avLst/>
          </a:prstGeom>
          <a:noFill/>
          <a:ln w="9525">
            <a:noFill/>
            <a:miter lim="800000"/>
            <a:headEnd/>
            <a:tailEnd/>
          </a:ln>
        </p:spPr>
        <p:txBody>
          <a:bodyPr wrap="none">
            <a:spAutoFit/>
          </a:bodyPr>
          <a:lstStyle/>
          <a:p>
            <a:r>
              <a:rPr lang="en-US" dirty="0">
                <a:solidFill>
                  <a:srgbClr val="660066"/>
                </a:solidFill>
                <a:latin typeface="Arial Black" pitchFamily="34" charset="0"/>
              </a:rPr>
              <a:t>activity</a:t>
            </a:r>
          </a:p>
        </p:txBody>
      </p:sp>
      <p:sp>
        <p:nvSpPr>
          <p:cNvPr id="56" name="TextBox 55"/>
          <p:cNvSpPr txBox="1">
            <a:spLocks noChangeArrowheads="1"/>
          </p:cNvSpPr>
          <p:nvPr/>
        </p:nvSpPr>
        <p:spPr bwMode="auto">
          <a:xfrm>
            <a:off x="7086600" y="5791200"/>
            <a:ext cx="2057400" cy="523875"/>
          </a:xfrm>
          <a:prstGeom prst="rect">
            <a:avLst/>
          </a:prstGeom>
          <a:noFill/>
          <a:ln w="9525">
            <a:noFill/>
            <a:miter lim="800000"/>
            <a:headEnd/>
            <a:tailEnd/>
          </a:ln>
        </p:spPr>
        <p:txBody>
          <a:bodyPr>
            <a:spAutoFit/>
          </a:bodyPr>
          <a:lstStyle/>
          <a:p>
            <a:r>
              <a:rPr lang="en-US" sz="2800" b="1" dirty="0">
                <a:solidFill>
                  <a:srgbClr val="00CCFF"/>
                </a:solidFill>
                <a:latin typeface="Curlz MT" pitchFamily="82" charset="0"/>
              </a:rPr>
              <a:t>organization</a:t>
            </a:r>
          </a:p>
        </p:txBody>
      </p:sp>
      <p:sp>
        <p:nvSpPr>
          <p:cNvPr id="57" name="TextBox 56"/>
          <p:cNvSpPr txBox="1">
            <a:spLocks noChangeArrowheads="1"/>
          </p:cNvSpPr>
          <p:nvPr/>
        </p:nvSpPr>
        <p:spPr bwMode="auto">
          <a:xfrm>
            <a:off x="1295400" y="6248400"/>
            <a:ext cx="2754313" cy="461963"/>
          </a:xfrm>
          <a:prstGeom prst="rect">
            <a:avLst/>
          </a:prstGeom>
          <a:noFill/>
          <a:ln w="9525">
            <a:noFill/>
            <a:miter lim="800000"/>
            <a:headEnd/>
            <a:tailEnd/>
          </a:ln>
        </p:spPr>
        <p:txBody>
          <a:bodyPr wrap="none">
            <a:spAutoFit/>
          </a:bodyPr>
          <a:lstStyle/>
          <a:p>
            <a:r>
              <a:rPr lang="en-US" dirty="0">
                <a:solidFill>
                  <a:srgbClr val="00B050"/>
                </a:solidFill>
                <a:latin typeface="Harlow Solid Italic" pitchFamily="82" charset="0"/>
              </a:rPr>
              <a:t>laboratory procedure</a:t>
            </a:r>
          </a:p>
        </p:txBody>
      </p:sp>
      <p:sp>
        <p:nvSpPr>
          <p:cNvPr id="59" name="TextBox 58"/>
          <p:cNvSpPr txBox="1">
            <a:spLocks noChangeArrowheads="1"/>
          </p:cNvSpPr>
          <p:nvPr/>
        </p:nvSpPr>
        <p:spPr bwMode="auto">
          <a:xfrm>
            <a:off x="3962400" y="6248400"/>
            <a:ext cx="2805113" cy="461963"/>
          </a:xfrm>
          <a:prstGeom prst="rect">
            <a:avLst/>
          </a:prstGeom>
          <a:noFill/>
          <a:ln w="9525">
            <a:noFill/>
            <a:miter lim="800000"/>
            <a:headEnd/>
            <a:tailEnd/>
          </a:ln>
        </p:spPr>
        <p:txBody>
          <a:bodyPr wrap="none">
            <a:spAutoFit/>
          </a:bodyPr>
          <a:lstStyle/>
          <a:p>
            <a:r>
              <a:rPr lang="en-US" b="1" dirty="0">
                <a:solidFill>
                  <a:srgbClr val="0033CC"/>
                </a:solidFill>
                <a:latin typeface="Bradley Hand ITC" pitchFamily="66" charset="0"/>
              </a:rPr>
              <a:t>quantitative concept</a:t>
            </a:r>
          </a:p>
        </p:txBody>
      </p:sp>
      <p:sp>
        <p:nvSpPr>
          <p:cNvPr id="61" name="TextBox 60"/>
          <p:cNvSpPr txBox="1">
            <a:spLocks noChangeArrowheads="1"/>
          </p:cNvSpPr>
          <p:nvPr/>
        </p:nvSpPr>
        <p:spPr bwMode="auto">
          <a:xfrm>
            <a:off x="6553200" y="6477000"/>
            <a:ext cx="2819400" cy="400110"/>
          </a:xfrm>
          <a:prstGeom prst="rect">
            <a:avLst/>
          </a:prstGeom>
          <a:noFill/>
          <a:ln w="9525">
            <a:noFill/>
            <a:miter lim="800000"/>
            <a:headEnd/>
            <a:tailEnd/>
          </a:ln>
        </p:spPr>
        <p:txBody>
          <a:bodyPr wrap="square">
            <a:spAutoFit/>
          </a:bodyPr>
          <a:lstStyle/>
          <a:p>
            <a:r>
              <a:rPr lang="en-US" sz="2000" b="1" dirty="0" err="1" smtClean="0">
                <a:solidFill>
                  <a:schemeClr val="tx2"/>
                </a:solidFill>
                <a:latin typeface="Rage Italic" pitchFamily="66" charset="0"/>
              </a:rPr>
              <a:t>element,ion,isotope</a:t>
            </a:r>
            <a:endParaRPr lang="en-US" sz="2000" b="1" dirty="0">
              <a:solidFill>
                <a:schemeClr val="tx2"/>
              </a:solidFill>
              <a:latin typeface="Rage Italic" pitchFamily="66" charset="0"/>
            </a:endParaRPr>
          </a:p>
        </p:txBody>
      </p:sp>
      <p:pic>
        <p:nvPicPr>
          <p:cNvPr id="58" name="Picture 57"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iterate type="wd">
                                    <p:tmAbs val="100"/>
                                  </p:iterate>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1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1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100"/>
                                  </p:stCondLst>
                                  <p:childTnLst>
                                    <p:set>
                                      <p:cBhvr>
                                        <p:cTn id="54" dur="1" fill="hold">
                                          <p:stCondLst>
                                            <p:cond delay="0"/>
                                          </p:stCondLst>
                                        </p:cTn>
                                        <p:tgtEl>
                                          <p:spTgt spid="24"/>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1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1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100"/>
                                  </p:stCondLst>
                                  <p:childTnLst>
                                    <p:set>
                                      <p:cBhvr>
                                        <p:cTn id="63" dur="1" fill="hold">
                                          <p:stCondLst>
                                            <p:cond delay="0"/>
                                          </p:stCondLst>
                                        </p:cTn>
                                        <p:tgtEl>
                                          <p:spTgt spid="27"/>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grpId="0" nodeType="afterEffect">
                                  <p:stCondLst>
                                    <p:cond delay="100"/>
                                  </p:stCondLst>
                                  <p:childTnLst>
                                    <p:set>
                                      <p:cBhvr>
                                        <p:cTn id="69" dur="1" fill="hold">
                                          <p:stCondLst>
                                            <p:cond delay="0"/>
                                          </p:stCondLst>
                                        </p:cTn>
                                        <p:tgtEl>
                                          <p:spTgt spid="29"/>
                                        </p:tgtEl>
                                        <p:attrNameLst>
                                          <p:attrName>style.visibility</p:attrName>
                                        </p:attrNameLst>
                                      </p:cBhvr>
                                      <p:to>
                                        <p:strVal val="visible"/>
                                      </p:to>
                                    </p:set>
                                  </p:childTnLst>
                                </p:cTn>
                              </p:par>
                            </p:childTnLst>
                          </p:cTn>
                        </p:par>
                        <p:par>
                          <p:cTn id="70" fill="hold">
                            <p:stCondLst>
                              <p:cond delay="2100"/>
                            </p:stCondLst>
                            <p:childTnLst>
                              <p:par>
                                <p:cTn id="71" presetID="1" presetClass="entr" presetSubtype="0" fill="hold" grpId="0" nodeType="afterEffect">
                                  <p:stCondLst>
                                    <p:cond delay="100"/>
                                  </p:stCondLst>
                                  <p:childTnLst>
                                    <p:set>
                                      <p:cBhvr>
                                        <p:cTn id="72" dur="1" fill="hold">
                                          <p:stCondLst>
                                            <p:cond delay="0"/>
                                          </p:stCondLst>
                                        </p:cTn>
                                        <p:tgtEl>
                                          <p:spTgt spid="30"/>
                                        </p:tgtEl>
                                        <p:attrNameLst>
                                          <p:attrName>style.visibility</p:attrName>
                                        </p:attrNameLst>
                                      </p:cBhvr>
                                      <p:to>
                                        <p:strVal val="visible"/>
                                      </p:to>
                                    </p:set>
                                  </p:childTnLst>
                                </p:cTn>
                              </p:par>
                            </p:childTnLst>
                          </p:cTn>
                        </p:par>
                        <p:par>
                          <p:cTn id="73" fill="hold">
                            <p:stCondLst>
                              <p:cond delay="2200"/>
                            </p:stCondLst>
                            <p:childTnLst>
                              <p:par>
                                <p:cTn id="74" presetID="1" presetClass="entr" presetSubtype="0" fill="hold" grpId="0" nodeType="afterEffect">
                                  <p:stCondLst>
                                    <p:cond delay="100"/>
                                  </p:stCondLst>
                                  <p:childTnLst>
                                    <p:set>
                                      <p:cBhvr>
                                        <p:cTn id="75" dur="1" fill="hold">
                                          <p:stCondLst>
                                            <p:cond delay="0"/>
                                          </p:stCondLst>
                                        </p:cTn>
                                        <p:tgtEl>
                                          <p:spTgt spid="31"/>
                                        </p:tgtEl>
                                        <p:attrNameLst>
                                          <p:attrName>style.visibility</p:attrName>
                                        </p:attrNameLst>
                                      </p:cBhvr>
                                      <p:to>
                                        <p:strVal val="visible"/>
                                      </p:to>
                                    </p:set>
                                  </p:childTnLst>
                                </p:cTn>
                              </p:par>
                            </p:childTnLst>
                          </p:cTn>
                        </p:par>
                        <p:par>
                          <p:cTn id="76" fill="hold">
                            <p:stCondLst>
                              <p:cond delay="2300"/>
                            </p:stCondLst>
                            <p:childTnLst>
                              <p:par>
                                <p:cTn id="77" presetID="1" presetClass="entr" presetSubtype="0" fill="hold" grpId="0" nodeType="afterEffect">
                                  <p:stCondLst>
                                    <p:cond delay="100"/>
                                  </p:stCondLst>
                                  <p:childTnLst>
                                    <p:set>
                                      <p:cBhvr>
                                        <p:cTn id="78" dur="1" fill="hold">
                                          <p:stCondLst>
                                            <p:cond delay="0"/>
                                          </p:stCondLst>
                                        </p:cTn>
                                        <p:tgtEl>
                                          <p:spTgt spid="32"/>
                                        </p:tgtEl>
                                        <p:attrNameLst>
                                          <p:attrName>style.visibility</p:attrName>
                                        </p:attrNameLst>
                                      </p:cBhvr>
                                      <p:to>
                                        <p:strVal val="visible"/>
                                      </p:to>
                                    </p:set>
                                  </p:childTnLst>
                                </p:cTn>
                              </p:par>
                            </p:childTnLst>
                          </p:cTn>
                        </p:par>
                        <p:par>
                          <p:cTn id="79" fill="hold">
                            <p:stCondLst>
                              <p:cond delay="2400"/>
                            </p:stCondLst>
                            <p:childTnLst>
                              <p:par>
                                <p:cTn id="80" presetID="1" presetClass="entr" presetSubtype="0" fill="hold" grpId="0" nodeType="afterEffect">
                                  <p:stCondLst>
                                    <p:cond delay="100"/>
                                  </p:stCondLst>
                                  <p:childTnLst>
                                    <p:set>
                                      <p:cBhvr>
                                        <p:cTn id="81" dur="1" fill="hold">
                                          <p:stCondLst>
                                            <p:cond delay="0"/>
                                          </p:stCondLst>
                                        </p:cTn>
                                        <p:tgtEl>
                                          <p:spTgt spid="33"/>
                                        </p:tgtEl>
                                        <p:attrNameLst>
                                          <p:attrName>style.visibility</p:attrName>
                                        </p:attrNameLst>
                                      </p:cBhvr>
                                      <p:to>
                                        <p:strVal val="visible"/>
                                      </p:to>
                                    </p:set>
                                  </p:childTnLst>
                                </p:cTn>
                              </p:par>
                            </p:childTnLst>
                          </p:cTn>
                        </p:par>
                        <p:par>
                          <p:cTn id="82" fill="hold">
                            <p:stCondLst>
                              <p:cond delay="2500"/>
                            </p:stCondLst>
                            <p:childTnLst>
                              <p:par>
                                <p:cTn id="83" presetID="1" presetClass="entr" presetSubtype="0" fill="hold" grpId="0" nodeType="afterEffect">
                                  <p:stCondLst>
                                    <p:cond delay="100"/>
                                  </p:stCondLst>
                                  <p:childTnLst>
                                    <p:set>
                                      <p:cBhvr>
                                        <p:cTn id="84" dur="1" fill="hold">
                                          <p:stCondLst>
                                            <p:cond delay="0"/>
                                          </p:stCondLst>
                                        </p:cTn>
                                        <p:tgtEl>
                                          <p:spTgt spid="35"/>
                                        </p:tgtEl>
                                        <p:attrNameLst>
                                          <p:attrName>style.visibility</p:attrName>
                                        </p:attrNameLst>
                                      </p:cBhvr>
                                      <p:to>
                                        <p:strVal val="visible"/>
                                      </p:to>
                                    </p:set>
                                  </p:childTnLst>
                                </p:cTn>
                              </p:par>
                            </p:childTnLst>
                          </p:cTn>
                        </p:par>
                        <p:par>
                          <p:cTn id="85" fill="hold">
                            <p:stCondLst>
                              <p:cond delay="2600"/>
                            </p:stCondLst>
                            <p:childTnLst>
                              <p:par>
                                <p:cTn id="86" presetID="1" presetClass="entr" presetSubtype="0" fill="hold" grpId="0" nodeType="afterEffect">
                                  <p:stCondLst>
                                    <p:cond delay="100"/>
                                  </p:stCondLst>
                                  <p:childTnLst>
                                    <p:set>
                                      <p:cBhvr>
                                        <p:cTn id="87" dur="1" fill="hold">
                                          <p:stCondLst>
                                            <p:cond delay="0"/>
                                          </p:stCondLst>
                                        </p:cTn>
                                        <p:tgtEl>
                                          <p:spTgt spid="34"/>
                                        </p:tgtEl>
                                        <p:attrNameLst>
                                          <p:attrName>style.visibility</p:attrName>
                                        </p:attrNameLst>
                                      </p:cBhvr>
                                      <p:to>
                                        <p:strVal val="visible"/>
                                      </p:to>
                                    </p:set>
                                  </p:childTnLst>
                                </p:cTn>
                              </p:par>
                            </p:childTnLst>
                          </p:cTn>
                        </p:par>
                        <p:par>
                          <p:cTn id="88" fill="hold">
                            <p:stCondLst>
                              <p:cond delay="2700"/>
                            </p:stCondLst>
                            <p:childTnLst>
                              <p:par>
                                <p:cTn id="89" presetID="1" presetClass="entr" presetSubtype="0" fill="hold" grpId="0" nodeType="afterEffect">
                                  <p:stCondLst>
                                    <p:cond delay="100"/>
                                  </p:stCondLst>
                                  <p:childTnLst>
                                    <p:set>
                                      <p:cBhvr>
                                        <p:cTn id="90" dur="1" fill="hold">
                                          <p:stCondLst>
                                            <p:cond delay="0"/>
                                          </p:stCondLst>
                                        </p:cTn>
                                        <p:tgtEl>
                                          <p:spTgt spid="37"/>
                                        </p:tgtEl>
                                        <p:attrNameLst>
                                          <p:attrName>style.visibility</p:attrName>
                                        </p:attrNameLst>
                                      </p:cBhvr>
                                      <p:to>
                                        <p:strVal val="visible"/>
                                      </p:to>
                                    </p:set>
                                  </p:childTnLst>
                                </p:cTn>
                              </p:par>
                            </p:childTnLst>
                          </p:cTn>
                        </p:par>
                        <p:par>
                          <p:cTn id="91" fill="hold">
                            <p:stCondLst>
                              <p:cond delay="2800"/>
                            </p:stCondLst>
                            <p:childTnLst>
                              <p:par>
                                <p:cTn id="92" presetID="1" presetClass="entr" presetSubtype="0" fill="hold" grpId="0" nodeType="afterEffect">
                                  <p:stCondLst>
                                    <p:cond delay="100"/>
                                  </p:stCondLst>
                                  <p:childTnLst>
                                    <p:set>
                                      <p:cBhvr>
                                        <p:cTn id="93" dur="1" fill="hold">
                                          <p:stCondLst>
                                            <p:cond delay="0"/>
                                          </p:stCondLst>
                                        </p:cTn>
                                        <p:tgtEl>
                                          <p:spTgt spid="38"/>
                                        </p:tgtEl>
                                        <p:attrNameLst>
                                          <p:attrName>style.visibility</p:attrName>
                                        </p:attrNameLst>
                                      </p:cBhvr>
                                      <p:to>
                                        <p:strVal val="visible"/>
                                      </p:to>
                                    </p:set>
                                  </p:childTnLst>
                                </p:cTn>
                              </p:par>
                            </p:childTnLst>
                          </p:cTn>
                        </p:par>
                        <p:par>
                          <p:cTn id="94" fill="hold">
                            <p:stCondLst>
                              <p:cond delay="2900"/>
                            </p:stCondLst>
                            <p:childTnLst>
                              <p:par>
                                <p:cTn id="95" presetID="1" presetClass="entr" presetSubtype="0" fill="hold" grpId="0" nodeType="afterEffect">
                                  <p:stCondLst>
                                    <p:cond delay="100"/>
                                  </p:stCondLst>
                                  <p:childTnLst>
                                    <p:set>
                                      <p:cBhvr>
                                        <p:cTn id="96" dur="1" fill="hold">
                                          <p:stCondLst>
                                            <p:cond delay="0"/>
                                          </p:stCondLst>
                                        </p:cTn>
                                        <p:tgtEl>
                                          <p:spTgt spid="39"/>
                                        </p:tgtEl>
                                        <p:attrNameLst>
                                          <p:attrName>style.visibility</p:attrName>
                                        </p:attrNameLst>
                                      </p:cBhvr>
                                      <p:to>
                                        <p:strVal val="visible"/>
                                      </p:to>
                                    </p:set>
                                  </p:childTnLst>
                                </p:cTn>
                              </p:par>
                            </p:childTnLst>
                          </p:cTn>
                        </p:par>
                        <p:par>
                          <p:cTn id="97" fill="hold">
                            <p:stCondLst>
                              <p:cond delay="3000"/>
                            </p:stCondLst>
                            <p:childTnLst>
                              <p:par>
                                <p:cTn id="98" presetID="1" presetClass="entr" presetSubtype="0" fill="hold" grpId="0" nodeType="afterEffect">
                                  <p:stCondLst>
                                    <p:cond delay="100"/>
                                  </p:stCondLst>
                                  <p:childTnLst>
                                    <p:set>
                                      <p:cBhvr>
                                        <p:cTn id="99" dur="1" fill="hold">
                                          <p:stCondLst>
                                            <p:cond delay="0"/>
                                          </p:stCondLst>
                                        </p:cTn>
                                        <p:tgtEl>
                                          <p:spTgt spid="40"/>
                                        </p:tgtEl>
                                        <p:attrNameLst>
                                          <p:attrName>style.visibility</p:attrName>
                                        </p:attrNameLst>
                                      </p:cBhvr>
                                      <p:to>
                                        <p:strVal val="visible"/>
                                      </p:to>
                                    </p:set>
                                  </p:childTnLst>
                                </p:cTn>
                              </p:par>
                            </p:childTnLst>
                          </p:cTn>
                        </p:par>
                        <p:par>
                          <p:cTn id="100" fill="hold">
                            <p:stCondLst>
                              <p:cond delay="3100"/>
                            </p:stCondLst>
                            <p:childTnLst>
                              <p:par>
                                <p:cTn id="101" presetID="1" presetClass="entr" presetSubtype="0" fill="hold" grpId="0" nodeType="afterEffect">
                                  <p:stCondLst>
                                    <p:cond delay="100"/>
                                  </p:stCondLst>
                                  <p:childTnLst>
                                    <p:set>
                                      <p:cBhvr>
                                        <p:cTn id="102" dur="1" fill="hold">
                                          <p:stCondLst>
                                            <p:cond delay="0"/>
                                          </p:stCondLst>
                                        </p:cTn>
                                        <p:tgtEl>
                                          <p:spTgt spid="42"/>
                                        </p:tgtEl>
                                        <p:attrNameLst>
                                          <p:attrName>style.visibility</p:attrName>
                                        </p:attrNameLst>
                                      </p:cBhvr>
                                      <p:to>
                                        <p:strVal val="visible"/>
                                      </p:to>
                                    </p:set>
                                  </p:childTnLst>
                                </p:cTn>
                              </p:par>
                            </p:childTnLst>
                          </p:cTn>
                        </p:par>
                        <p:par>
                          <p:cTn id="103" fill="hold">
                            <p:stCondLst>
                              <p:cond delay="3200"/>
                            </p:stCondLst>
                            <p:childTnLst>
                              <p:par>
                                <p:cTn id="104" presetID="1" presetClass="entr" presetSubtype="0" fill="hold" grpId="0" nodeType="afterEffect">
                                  <p:stCondLst>
                                    <p:cond delay="100"/>
                                  </p:stCondLst>
                                  <p:childTnLst>
                                    <p:set>
                                      <p:cBhvr>
                                        <p:cTn id="105" dur="1" fill="hold">
                                          <p:stCondLst>
                                            <p:cond delay="0"/>
                                          </p:stCondLst>
                                        </p:cTn>
                                        <p:tgtEl>
                                          <p:spTgt spid="47"/>
                                        </p:tgtEl>
                                        <p:attrNameLst>
                                          <p:attrName>style.visibility</p:attrName>
                                        </p:attrNameLst>
                                      </p:cBhvr>
                                      <p:to>
                                        <p:strVal val="visible"/>
                                      </p:to>
                                    </p:set>
                                  </p:childTnLst>
                                </p:cTn>
                              </p:par>
                            </p:childTnLst>
                          </p:cTn>
                        </p:par>
                        <p:par>
                          <p:cTn id="106" fill="hold">
                            <p:stCondLst>
                              <p:cond delay="3300"/>
                            </p:stCondLst>
                            <p:childTnLst>
                              <p:par>
                                <p:cTn id="107" presetID="1" presetClass="entr" presetSubtype="0" fill="hold" grpId="0" nodeType="afterEffect">
                                  <p:stCondLst>
                                    <p:cond delay="100"/>
                                  </p:stCondLst>
                                  <p:childTnLst>
                                    <p:set>
                                      <p:cBhvr>
                                        <p:cTn id="108" dur="1" fill="hold">
                                          <p:stCondLst>
                                            <p:cond delay="0"/>
                                          </p:stCondLst>
                                        </p:cTn>
                                        <p:tgtEl>
                                          <p:spTgt spid="53"/>
                                        </p:tgtEl>
                                        <p:attrNameLst>
                                          <p:attrName>style.visibility</p:attrName>
                                        </p:attrNameLst>
                                      </p:cBhvr>
                                      <p:to>
                                        <p:strVal val="visible"/>
                                      </p:to>
                                    </p:set>
                                  </p:childTnLst>
                                </p:cTn>
                              </p:par>
                            </p:childTnLst>
                          </p:cTn>
                        </p:par>
                        <p:par>
                          <p:cTn id="109" fill="hold">
                            <p:stCondLst>
                              <p:cond delay="3400"/>
                            </p:stCondLst>
                            <p:childTnLst>
                              <p:par>
                                <p:cTn id="110" presetID="1" presetClass="entr" presetSubtype="0" fill="hold" grpId="0" nodeType="afterEffect">
                                  <p:stCondLst>
                                    <p:cond delay="100"/>
                                  </p:stCondLst>
                                  <p:childTnLst>
                                    <p:set>
                                      <p:cBhvr>
                                        <p:cTn id="111" dur="1" fill="hold">
                                          <p:stCondLst>
                                            <p:cond delay="0"/>
                                          </p:stCondLst>
                                        </p:cTn>
                                        <p:tgtEl>
                                          <p:spTgt spid="44"/>
                                        </p:tgtEl>
                                        <p:attrNameLst>
                                          <p:attrName>style.visibility</p:attrName>
                                        </p:attrNameLst>
                                      </p:cBhvr>
                                      <p:to>
                                        <p:strVal val="visible"/>
                                      </p:to>
                                    </p:set>
                                  </p:childTnLst>
                                </p:cTn>
                              </p:par>
                            </p:childTnLst>
                          </p:cTn>
                        </p:par>
                        <p:par>
                          <p:cTn id="112" fill="hold">
                            <p:stCondLst>
                              <p:cond delay="3500"/>
                            </p:stCondLst>
                            <p:childTnLst>
                              <p:par>
                                <p:cTn id="113" presetID="1" presetClass="entr" presetSubtype="0" fill="hold" grpId="0" nodeType="afterEffect">
                                  <p:stCondLst>
                                    <p:cond delay="100"/>
                                  </p:stCondLst>
                                  <p:childTnLst>
                                    <p:set>
                                      <p:cBhvr>
                                        <p:cTn id="114" dur="1" fill="hold">
                                          <p:stCondLst>
                                            <p:cond delay="0"/>
                                          </p:stCondLst>
                                        </p:cTn>
                                        <p:tgtEl>
                                          <p:spTgt spid="43"/>
                                        </p:tgtEl>
                                        <p:attrNameLst>
                                          <p:attrName>style.visibility</p:attrName>
                                        </p:attrNameLst>
                                      </p:cBhvr>
                                      <p:to>
                                        <p:strVal val="visible"/>
                                      </p:to>
                                    </p:set>
                                  </p:childTnLst>
                                </p:cTn>
                              </p:par>
                            </p:childTnLst>
                          </p:cTn>
                        </p:par>
                        <p:par>
                          <p:cTn id="115" fill="hold">
                            <p:stCondLst>
                              <p:cond delay="3600"/>
                            </p:stCondLst>
                            <p:childTnLst>
                              <p:par>
                                <p:cTn id="116" presetID="1" presetClass="entr" presetSubtype="0" fill="hold" grpId="0" nodeType="afterEffect">
                                  <p:stCondLst>
                                    <p:cond delay="100"/>
                                  </p:stCondLst>
                                  <p:childTnLst>
                                    <p:set>
                                      <p:cBhvr>
                                        <p:cTn id="117" dur="1" fill="hold">
                                          <p:stCondLst>
                                            <p:cond delay="0"/>
                                          </p:stCondLst>
                                        </p:cTn>
                                        <p:tgtEl>
                                          <p:spTgt spid="49"/>
                                        </p:tgtEl>
                                        <p:attrNameLst>
                                          <p:attrName>style.visibility</p:attrName>
                                        </p:attrNameLst>
                                      </p:cBhvr>
                                      <p:to>
                                        <p:strVal val="visible"/>
                                      </p:to>
                                    </p:set>
                                  </p:childTnLst>
                                </p:cTn>
                              </p:par>
                            </p:childTnLst>
                          </p:cTn>
                        </p:par>
                        <p:par>
                          <p:cTn id="118" fill="hold">
                            <p:stCondLst>
                              <p:cond delay="3700"/>
                            </p:stCondLst>
                            <p:childTnLst>
                              <p:par>
                                <p:cTn id="119" presetID="1" presetClass="entr" presetSubtype="0" fill="hold" grpId="0" nodeType="afterEffect">
                                  <p:stCondLst>
                                    <p:cond delay="100"/>
                                  </p:stCondLst>
                                  <p:childTnLst>
                                    <p:set>
                                      <p:cBhvr>
                                        <p:cTn id="120" dur="1" fill="hold">
                                          <p:stCondLst>
                                            <p:cond delay="0"/>
                                          </p:stCondLst>
                                        </p:cTn>
                                        <p:tgtEl>
                                          <p:spTgt spid="41"/>
                                        </p:tgtEl>
                                        <p:attrNameLst>
                                          <p:attrName>style.visibility</p:attrName>
                                        </p:attrNameLst>
                                      </p:cBhvr>
                                      <p:to>
                                        <p:strVal val="visible"/>
                                      </p:to>
                                    </p:set>
                                  </p:childTnLst>
                                </p:cTn>
                              </p:par>
                            </p:childTnLst>
                          </p:cTn>
                        </p:par>
                        <p:par>
                          <p:cTn id="121" fill="hold">
                            <p:stCondLst>
                              <p:cond delay="3800"/>
                            </p:stCondLst>
                            <p:childTnLst>
                              <p:par>
                                <p:cTn id="122" presetID="1" presetClass="entr" presetSubtype="0" fill="hold" grpId="0" nodeType="afterEffect">
                                  <p:stCondLst>
                                    <p:cond delay="100"/>
                                  </p:stCondLst>
                                  <p:childTnLst>
                                    <p:set>
                                      <p:cBhvr>
                                        <p:cTn id="123" dur="1" fill="hold">
                                          <p:stCondLst>
                                            <p:cond delay="0"/>
                                          </p:stCondLst>
                                        </p:cTn>
                                        <p:tgtEl>
                                          <p:spTgt spid="50"/>
                                        </p:tgtEl>
                                        <p:attrNameLst>
                                          <p:attrName>style.visibility</p:attrName>
                                        </p:attrNameLst>
                                      </p:cBhvr>
                                      <p:to>
                                        <p:strVal val="visible"/>
                                      </p:to>
                                    </p:set>
                                  </p:childTnLst>
                                </p:cTn>
                              </p:par>
                            </p:childTnLst>
                          </p:cTn>
                        </p:par>
                        <p:par>
                          <p:cTn id="124" fill="hold">
                            <p:stCondLst>
                              <p:cond delay="3900"/>
                            </p:stCondLst>
                            <p:childTnLst>
                              <p:par>
                                <p:cTn id="125" presetID="1" presetClass="entr" presetSubtype="0" fill="hold" grpId="0" nodeType="afterEffect">
                                  <p:stCondLst>
                                    <p:cond delay="100"/>
                                  </p:stCondLst>
                                  <p:childTnLst>
                                    <p:set>
                                      <p:cBhvr>
                                        <p:cTn id="126" dur="1" fill="hold">
                                          <p:stCondLst>
                                            <p:cond delay="0"/>
                                          </p:stCondLst>
                                        </p:cTn>
                                        <p:tgtEl>
                                          <p:spTgt spid="51"/>
                                        </p:tgtEl>
                                        <p:attrNameLst>
                                          <p:attrName>style.visibility</p:attrName>
                                        </p:attrNameLst>
                                      </p:cBhvr>
                                      <p:to>
                                        <p:strVal val="visible"/>
                                      </p:to>
                                    </p:set>
                                  </p:childTnLst>
                                </p:cTn>
                              </p:par>
                            </p:childTnLst>
                          </p:cTn>
                        </p:par>
                        <p:par>
                          <p:cTn id="127" fill="hold">
                            <p:stCondLst>
                              <p:cond delay="4000"/>
                            </p:stCondLst>
                            <p:childTnLst>
                              <p:par>
                                <p:cTn id="128" presetID="1" presetClass="entr" presetSubtype="0" fill="hold" grpId="0" nodeType="afterEffect">
                                  <p:stCondLst>
                                    <p:cond delay="100"/>
                                  </p:stCondLst>
                                  <p:childTnLst>
                                    <p:set>
                                      <p:cBhvr>
                                        <p:cTn id="129" dur="1" fill="hold">
                                          <p:stCondLst>
                                            <p:cond delay="0"/>
                                          </p:stCondLst>
                                        </p:cTn>
                                        <p:tgtEl>
                                          <p:spTgt spid="46"/>
                                        </p:tgtEl>
                                        <p:attrNameLst>
                                          <p:attrName>style.visibility</p:attrName>
                                        </p:attrNameLst>
                                      </p:cBhvr>
                                      <p:to>
                                        <p:strVal val="visible"/>
                                      </p:to>
                                    </p:set>
                                  </p:childTnLst>
                                </p:cTn>
                              </p:par>
                            </p:childTnLst>
                          </p:cTn>
                        </p:par>
                        <p:par>
                          <p:cTn id="130" fill="hold">
                            <p:stCondLst>
                              <p:cond delay="4100"/>
                            </p:stCondLst>
                            <p:childTnLst>
                              <p:par>
                                <p:cTn id="131" presetID="1" presetClass="entr" presetSubtype="0" fill="hold" grpId="0" nodeType="afterEffect">
                                  <p:stCondLst>
                                    <p:cond delay="100"/>
                                  </p:stCondLst>
                                  <p:childTnLst>
                                    <p:set>
                                      <p:cBhvr>
                                        <p:cTn id="132" dur="1" fill="hold">
                                          <p:stCondLst>
                                            <p:cond delay="0"/>
                                          </p:stCondLst>
                                        </p:cTn>
                                        <p:tgtEl>
                                          <p:spTgt spid="48"/>
                                        </p:tgtEl>
                                        <p:attrNameLst>
                                          <p:attrName>style.visibility</p:attrName>
                                        </p:attrNameLst>
                                      </p:cBhvr>
                                      <p:to>
                                        <p:strVal val="visible"/>
                                      </p:to>
                                    </p:set>
                                  </p:childTnLst>
                                </p:cTn>
                              </p:par>
                            </p:childTnLst>
                          </p:cTn>
                        </p:par>
                        <p:par>
                          <p:cTn id="133" fill="hold">
                            <p:stCondLst>
                              <p:cond delay="4200"/>
                            </p:stCondLst>
                            <p:childTnLst>
                              <p:par>
                                <p:cTn id="134" presetID="1" presetClass="entr" presetSubtype="0" fill="hold" grpId="0" nodeType="afterEffect">
                                  <p:stCondLst>
                                    <p:cond delay="100"/>
                                  </p:stCondLst>
                                  <p:childTnLst>
                                    <p:set>
                                      <p:cBhvr>
                                        <p:cTn id="135" dur="1" fill="hold">
                                          <p:stCondLst>
                                            <p:cond delay="0"/>
                                          </p:stCondLst>
                                        </p:cTn>
                                        <p:tgtEl>
                                          <p:spTgt spid="52"/>
                                        </p:tgtEl>
                                        <p:attrNameLst>
                                          <p:attrName>style.visibility</p:attrName>
                                        </p:attrNameLst>
                                      </p:cBhvr>
                                      <p:to>
                                        <p:strVal val="visible"/>
                                      </p:to>
                                    </p:set>
                                  </p:childTnLst>
                                </p:cTn>
                              </p:par>
                            </p:childTnLst>
                          </p:cTn>
                        </p:par>
                        <p:par>
                          <p:cTn id="136" fill="hold">
                            <p:stCondLst>
                              <p:cond delay="4300"/>
                            </p:stCondLst>
                            <p:childTnLst>
                              <p:par>
                                <p:cTn id="137" presetID="1" presetClass="entr" presetSubtype="0" fill="hold" grpId="0" nodeType="afterEffect">
                                  <p:stCondLst>
                                    <p:cond delay="100"/>
                                  </p:stCondLst>
                                  <p:childTnLst>
                                    <p:set>
                                      <p:cBhvr>
                                        <p:cTn id="138" dur="1" fill="hold">
                                          <p:stCondLst>
                                            <p:cond delay="0"/>
                                          </p:stCondLst>
                                        </p:cTn>
                                        <p:tgtEl>
                                          <p:spTgt spid="54"/>
                                        </p:tgtEl>
                                        <p:attrNameLst>
                                          <p:attrName>style.visibility</p:attrName>
                                        </p:attrNameLst>
                                      </p:cBhvr>
                                      <p:to>
                                        <p:strVal val="visible"/>
                                      </p:to>
                                    </p:set>
                                  </p:childTnLst>
                                </p:cTn>
                              </p:par>
                            </p:childTnLst>
                          </p:cTn>
                        </p:par>
                        <p:par>
                          <p:cTn id="139" fill="hold">
                            <p:stCondLst>
                              <p:cond delay="4400"/>
                            </p:stCondLst>
                            <p:childTnLst>
                              <p:par>
                                <p:cTn id="140" presetID="1" presetClass="entr" presetSubtype="0" fill="hold" grpId="0" nodeType="afterEffect">
                                  <p:stCondLst>
                                    <p:cond delay="100"/>
                                  </p:stCondLst>
                                  <p:childTnLst>
                                    <p:set>
                                      <p:cBhvr>
                                        <p:cTn id="141" dur="1" fill="hold">
                                          <p:stCondLst>
                                            <p:cond delay="0"/>
                                          </p:stCondLst>
                                        </p:cTn>
                                        <p:tgtEl>
                                          <p:spTgt spid="55"/>
                                        </p:tgtEl>
                                        <p:attrNameLst>
                                          <p:attrName>style.visibility</p:attrName>
                                        </p:attrNameLst>
                                      </p:cBhvr>
                                      <p:to>
                                        <p:strVal val="visible"/>
                                      </p:to>
                                    </p:set>
                                  </p:childTnLst>
                                </p:cTn>
                              </p:par>
                            </p:childTnLst>
                          </p:cTn>
                        </p:par>
                        <p:par>
                          <p:cTn id="142" fill="hold">
                            <p:stCondLst>
                              <p:cond delay="4500"/>
                            </p:stCondLst>
                            <p:childTnLst>
                              <p:par>
                                <p:cTn id="143" presetID="1" presetClass="entr" presetSubtype="0" fill="hold" grpId="0" nodeType="afterEffect">
                                  <p:stCondLst>
                                    <p:cond delay="100"/>
                                  </p:stCondLst>
                                  <p:childTnLst>
                                    <p:set>
                                      <p:cBhvr>
                                        <p:cTn id="144" dur="1" fill="hold">
                                          <p:stCondLst>
                                            <p:cond delay="0"/>
                                          </p:stCondLst>
                                        </p:cTn>
                                        <p:tgtEl>
                                          <p:spTgt spid="56"/>
                                        </p:tgtEl>
                                        <p:attrNameLst>
                                          <p:attrName>style.visibility</p:attrName>
                                        </p:attrNameLst>
                                      </p:cBhvr>
                                      <p:to>
                                        <p:strVal val="visible"/>
                                      </p:to>
                                    </p:set>
                                  </p:childTnLst>
                                </p:cTn>
                              </p:par>
                            </p:childTnLst>
                          </p:cTn>
                        </p:par>
                        <p:par>
                          <p:cTn id="145" fill="hold">
                            <p:stCondLst>
                              <p:cond delay="4600"/>
                            </p:stCondLst>
                            <p:childTnLst>
                              <p:par>
                                <p:cTn id="146" presetID="1" presetClass="entr" presetSubtype="0" fill="hold" grpId="0" nodeType="afterEffect">
                                  <p:stCondLst>
                                    <p:cond delay="100"/>
                                  </p:stCondLst>
                                  <p:childTnLst>
                                    <p:set>
                                      <p:cBhvr>
                                        <p:cTn id="147" dur="1" fill="hold">
                                          <p:stCondLst>
                                            <p:cond delay="0"/>
                                          </p:stCondLst>
                                        </p:cTn>
                                        <p:tgtEl>
                                          <p:spTgt spid="57"/>
                                        </p:tgtEl>
                                        <p:attrNameLst>
                                          <p:attrName>style.visibility</p:attrName>
                                        </p:attrNameLst>
                                      </p:cBhvr>
                                      <p:to>
                                        <p:strVal val="visible"/>
                                      </p:to>
                                    </p:set>
                                  </p:childTnLst>
                                </p:cTn>
                              </p:par>
                            </p:childTnLst>
                          </p:cTn>
                        </p:par>
                        <p:par>
                          <p:cTn id="148" fill="hold">
                            <p:stCondLst>
                              <p:cond delay="4700"/>
                            </p:stCondLst>
                            <p:childTnLst>
                              <p:par>
                                <p:cTn id="149" presetID="1" presetClass="entr" presetSubtype="0" fill="hold" grpId="0" nodeType="afterEffect">
                                  <p:stCondLst>
                                    <p:cond delay="100"/>
                                  </p:stCondLst>
                                  <p:childTnLst>
                                    <p:set>
                                      <p:cBhvr>
                                        <p:cTn id="150" dur="1" fill="hold">
                                          <p:stCondLst>
                                            <p:cond delay="0"/>
                                          </p:stCondLst>
                                        </p:cTn>
                                        <p:tgtEl>
                                          <p:spTgt spid="59"/>
                                        </p:tgtEl>
                                        <p:attrNameLst>
                                          <p:attrName>style.visibility</p:attrName>
                                        </p:attrNameLst>
                                      </p:cBhvr>
                                      <p:to>
                                        <p:strVal val="visible"/>
                                      </p:to>
                                    </p:set>
                                  </p:childTnLst>
                                </p:cTn>
                              </p:par>
                            </p:childTnLst>
                          </p:cTn>
                        </p:par>
                        <p:par>
                          <p:cTn id="151" fill="hold">
                            <p:stCondLst>
                              <p:cond delay="4800"/>
                            </p:stCondLst>
                            <p:childTnLst>
                              <p:par>
                                <p:cTn id="152" presetID="1" presetClass="entr" presetSubtype="0" fill="hold" grpId="0" nodeType="afterEffect">
                                  <p:stCondLst>
                                    <p:cond delay="0"/>
                                  </p:stCondLst>
                                  <p:childTnLst>
                                    <p:set>
                                      <p:cBhvr>
                                        <p:cTn id="15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4" grpId="0"/>
      <p:bldP spid="15" grpId="0"/>
      <p:bldP spid="16" grpId="0"/>
      <p:bldP spid="17" grpId="0"/>
      <p:bldP spid="18" grpId="0"/>
      <p:bldP spid="19" grpId="0"/>
      <p:bldP spid="20" grpId="0"/>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6" grpId="0"/>
      <p:bldP spid="47" grpId="0"/>
      <p:bldP spid="48" grpId="0"/>
      <p:bldP spid="49" grpId="0"/>
      <p:bldP spid="50" grpId="0"/>
      <p:bldP spid="51" grpId="0"/>
      <p:bldP spid="52" grpId="0"/>
      <p:bldP spid="53" grpId="0"/>
      <p:bldP spid="54" grpId="0"/>
      <p:bldP spid="55" grpId="0"/>
      <p:bldP spid="56" grpId="0"/>
      <p:bldP spid="57" grpId="0"/>
      <p:bldP spid="59"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Terminology Subsets</a:t>
            </a:r>
            <a:endParaRPr lang="en-US" sz="3600" dirty="0"/>
          </a:p>
        </p:txBody>
      </p:sp>
      <p:graphicFrame>
        <p:nvGraphicFramePr>
          <p:cNvPr id="4" name="Content Placeholder 3"/>
          <p:cNvGraphicFramePr>
            <a:graphicFrameLocks noGrp="1"/>
          </p:cNvGraphicFramePr>
          <p:nvPr>
            <p:ph idx="1"/>
          </p:nvPr>
        </p:nvGraphicFramePr>
        <p:xfrm>
          <a:off x="1600200" y="1447800"/>
          <a:ext cx="7315200" cy="50958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6248400" cy="1143000"/>
          </a:xfrm>
        </p:spPr>
        <p:txBody>
          <a:bodyPr/>
          <a:lstStyle/>
          <a:p>
            <a:r>
              <a:rPr lang="en-US" dirty="0" smtClean="0"/>
              <a:t>FDA-NCI</a:t>
            </a:r>
            <a:br>
              <a:rPr lang="en-US" dirty="0" smtClean="0"/>
            </a:br>
            <a:r>
              <a:rPr lang="en-US" sz="2800" dirty="0" smtClean="0"/>
              <a:t>Memorandum of Understanding</a:t>
            </a:r>
            <a:endParaRPr lang="en-US" sz="2800" dirty="0"/>
          </a:p>
        </p:txBody>
      </p:sp>
      <p:sp>
        <p:nvSpPr>
          <p:cNvPr id="3" name="Content Placeholder 2"/>
          <p:cNvSpPr>
            <a:spLocks noGrp="1"/>
          </p:cNvSpPr>
          <p:nvPr>
            <p:ph idx="1"/>
          </p:nvPr>
        </p:nvSpPr>
        <p:spPr/>
        <p:txBody>
          <a:bodyPr/>
          <a:lstStyle/>
          <a:p>
            <a:r>
              <a:rPr lang="en-US" sz="2200" b="1" dirty="0" smtClean="0">
                <a:ln w="1905"/>
                <a:solidFill>
                  <a:sysClr val="windowText" lastClr="000000"/>
                </a:solidFill>
                <a:effectLst>
                  <a:innerShdw blurRad="69850" dist="43180" dir="5400000">
                    <a:srgbClr val="000000">
                      <a:alpha val="65000"/>
                    </a:srgbClr>
                  </a:innerShdw>
                </a:effectLst>
              </a:rPr>
              <a:t>Significance of MOU </a:t>
            </a:r>
          </a:p>
          <a:p>
            <a:pPr lvl="1"/>
            <a:r>
              <a:rPr lang="en-US" sz="2200" b="1" dirty="0" smtClean="0">
                <a:ln w="1905"/>
                <a:solidFill>
                  <a:sysClr val="windowText" lastClr="000000"/>
                </a:solidFill>
                <a:effectLst>
                  <a:innerShdw blurRad="69850" dist="43180" dir="5400000">
                    <a:srgbClr val="000000">
                      <a:alpha val="65000"/>
                    </a:srgbClr>
                  </a:innerShdw>
                </a:effectLst>
              </a:rPr>
              <a:t>Avoids expenditure at FDA to replicate existing, available resources at NCI</a:t>
            </a:r>
          </a:p>
          <a:p>
            <a:pPr lvl="1"/>
            <a:r>
              <a:rPr lang="en-US" sz="2200" b="1" dirty="0" smtClean="0">
                <a:ln w="1905"/>
                <a:solidFill>
                  <a:sysClr val="windowText" lastClr="000000"/>
                </a:solidFill>
                <a:effectLst>
                  <a:innerShdw blurRad="69850" dist="43180" dir="5400000">
                    <a:srgbClr val="000000">
                      <a:alpha val="65000"/>
                    </a:srgbClr>
                  </a:innerShdw>
                </a:effectLst>
              </a:rPr>
              <a:t>Increased return on investment for NIH/NCI </a:t>
            </a:r>
          </a:p>
          <a:p>
            <a:pPr lvl="1"/>
            <a:endParaRPr lang="en-US" sz="2200" b="1" dirty="0" smtClean="0">
              <a:ln w="1905"/>
              <a:solidFill>
                <a:sysClr val="windowText" lastClr="000000"/>
              </a:solidFill>
              <a:effectLst>
                <a:innerShdw blurRad="69850" dist="43180" dir="5400000">
                  <a:srgbClr val="000000">
                    <a:alpha val="65000"/>
                  </a:srgbClr>
                </a:innerShdw>
              </a:effectLst>
            </a:endParaRPr>
          </a:p>
          <a:p>
            <a:r>
              <a:rPr lang="en-US" sz="2200" b="1" dirty="0" smtClean="0">
                <a:ln w="1905"/>
                <a:solidFill>
                  <a:sysClr val="windowText" lastClr="000000"/>
                </a:solidFill>
                <a:effectLst>
                  <a:innerShdw blurRad="69850" dist="43180" dir="5400000">
                    <a:srgbClr val="000000">
                      <a:alpha val="65000"/>
                    </a:srgbClr>
                  </a:innerShdw>
                </a:effectLst>
              </a:rPr>
              <a:t>Leverages multiple efforts	</a:t>
            </a:r>
          </a:p>
          <a:p>
            <a:pPr lvl="1"/>
            <a:r>
              <a:rPr lang="en-US" sz="2200" b="1" dirty="0" smtClean="0">
                <a:ln w="1905"/>
                <a:solidFill>
                  <a:sysClr val="windowText" lastClr="000000"/>
                </a:solidFill>
                <a:effectLst>
                  <a:innerShdw blurRad="69850" dist="43180" dir="5400000">
                    <a:srgbClr val="000000">
                      <a:alpha val="65000"/>
                    </a:srgbClr>
                  </a:innerShdw>
                </a:effectLst>
              </a:rPr>
              <a:t>FDA collaboration with NIH/NCI </a:t>
            </a:r>
            <a:r>
              <a:rPr lang="en-US" sz="2200" b="1" dirty="0" smtClean="0">
                <a:ln w="1905"/>
                <a:solidFill>
                  <a:sysClr val="windowText" lastClr="000000"/>
                </a:solidFill>
                <a:effectLst>
                  <a:innerShdw blurRad="69850" dist="43180" dir="5400000">
                    <a:srgbClr val="000000">
                      <a:alpha val="65000"/>
                    </a:srgbClr>
                  </a:innerShdw>
                </a:effectLst>
              </a:rPr>
              <a:t>results </a:t>
            </a:r>
            <a:r>
              <a:rPr lang="en-US" sz="2200" b="1" dirty="0" smtClean="0">
                <a:ln w="1905"/>
                <a:solidFill>
                  <a:sysClr val="windowText" lastClr="000000"/>
                </a:solidFill>
                <a:effectLst>
                  <a:innerShdw blurRad="69850" dist="43180" dir="5400000">
                    <a:srgbClr val="000000">
                      <a:alpha val="65000"/>
                    </a:srgbClr>
                  </a:innerShdw>
                </a:effectLst>
              </a:rPr>
              <a:t>in improved </a:t>
            </a:r>
            <a:r>
              <a:rPr lang="en-US" sz="2200" b="1" dirty="0" smtClean="0">
                <a:ln w="1905"/>
                <a:solidFill>
                  <a:sysClr val="windowText" lastClr="000000"/>
                </a:solidFill>
                <a:effectLst>
                  <a:innerShdw blurRad="69850" dist="43180" dir="5400000">
                    <a:srgbClr val="000000">
                      <a:alpha val="65000"/>
                    </a:srgbClr>
                  </a:innerShdw>
                </a:effectLst>
              </a:rPr>
              <a:t>trials, </a:t>
            </a:r>
            <a:r>
              <a:rPr lang="en-US" sz="2200" b="1" dirty="0" smtClean="0">
                <a:ln w="1905"/>
                <a:solidFill>
                  <a:sysClr val="windowText" lastClr="000000"/>
                </a:solidFill>
                <a:effectLst>
                  <a:innerShdw blurRad="69850" dist="43180" dir="5400000">
                    <a:srgbClr val="000000">
                      <a:alpha val="65000"/>
                    </a:srgbClr>
                  </a:innerShdw>
                </a:effectLst>
              </a:rPr>
              <a:t>drug and related regulatory terminology for </a:t>
            </a:r>
            <a:r>
              <a:rPr lang="en-US" sz="2200" b="1" dirty="0" smtClean="0">
                <a:ln w="1905"/>
                <a:solidFill>
                  <a:sysClr val="windowText" lastClr="000000"/>
                </a:solidFill>
                <a:effectLst>
                  <a:innerShdw blurRad="69850" dist="43180" dir="5400000">
                    <a:srgbClr val="000000">
                      <a:alpha val="65000"/>
                    </a:srgbClr>
                  </a:innerShdw>
                </a:effectLst>
              </a:rPr>
              <a:t>cancer </a:t>
            </a:r>
            <a:r>
              <a:rPr lang="en-US" sz="2200" b="1" dirty="0" smtClean="0">
                <a:ln w="1905"/>
                <a:solidFill>
                  <a:sysClr val="windowText" lastClr="000000"/>
                </a:solidFill>
                <a:effectLst>
                  <a:innerShdw blurRad="69850" dist="43180" dir="5400000">
                    <a:srgbClr val="000000">
                      <a:alpha val="65000"/>
                    </a:srgbClr>
                  </a:innerShdw>
                </a:effectLst>
              </a:rPr>
              <a:t>and </a:t>
            </a:r>
            <a:r>
              <a:rPr lang="en-US" sz="2200" b="1" dirty="0" smtClean="0">
                <a:ln w="1905"/>
                <a:solidFill>
                  <a:sysClr val="windowText" lastClr="000000"/>
                </a:solidFill>
                <a:effectLst>
                  <a:innerShdw blurRad="69850" dist="43180" dir="5400000">
                    <a:srgbClr val="000000">
                      <a:alpha val="65000"/>
                    </a:srgbClr>
                  </a:innerShdw>
                </a:effectLst>
              </a:rPr>
              <a:t>the broader </a:t>
            </a:r>
            <a:r>
              <a:rPr lang="en-US" sz="2200" b="1" dirty="0" smtClean="0">
                <a:ln w="1905"/>
                <a:solidFill>
                  <a:sysClr val="windowText" lastClr="000000"/>
                </a:solidFill>
                <a:effectLst>
                  <a:innerShdw blurRad="69850" dist="43180" dir="5400000">
                    <a:srgbClr val="000000">
                      <a:alpha val="65000"/>
                    </a:srgbClr>
                  </a:innerShdw>
                </a:effectLst>
              </a:rPr>
              <a:t>clinical trials community</a:t>
            </a:r>
          </a:p>
          <a:p>
            <a:pPr lvl="1"/>
            <a:r>
              <a:rPr lang="en-US" sz="2200" b="1" dirty="0" smtClean="0">
                <a:ln w="1905"/>
                <a:solidFill>
                  <a:sysClr val="windowText" lastClr="000000"/>
                </a:solidFill>
                <a:effectLst>
                  <a:innerShdw blurRad="69850" dist="43180" dir="5400000">
                    <a:srgbClr val="000000">
                      <a:alpha val="65000"/>
                    </a:srgbClr>
                  </a:innerShdw>
                </a:effectLst>
              </a:rPr>
              <a:t>Complementary to the CDISC/NCI collaborations on terminology requirements for CDISC models such as the Study Data Tabulation Model (SDTM)</a:t>
            </a:r>
          </a:p>
          <a:p>
            <a:endParaRPr lang="en-US" dirty="0"/>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
            <a:ext cx="7162800" cy="1143000"/>
          </a:xfrm>
        </p:spPr>
        <p:txBody>
          <a:bodyPr/>
          <a:lstStyle/>
          <a:p>
            <a:r>
              <a:rPr lang="en-US" sz="3600" dirty="0" smtClean="0"/>
              <a:t>Scope of </a:t>
            </a:r>
            <a:r>
              <a:rPr lang="en-US" sz="3400" dirty="0" smtClean="0"/>
              <a:t>MOU (2)</a:t>
            </a:r>
            <a:r>
              <a:rPr lang="en-US" sz="3600" dirty="0" smtClean="0"/>
              <a:t> </a:t>
            </a:r>
            <a:endParaRPr lang="en-US" sz="3600" dirty="0"/>
          </a:p>
        </p:txBody>
      </p:sp>
      <p:sp>
        <p:nvSpPr>
          <p:cNvPr id="3" name="Content Placeholder 2"/>
          <p:cNvSpPr>
            <a:spLocks noGrp="1"/>
          </p:cNvSpPr>
          <p:nvPr>
            <p:ph idx="1"/>
          </p:nvPr>
        </p:nvSpPr>
        <p:spPr>
          <a:xfrm>
            <a:off x="1600200" y="1524000"/>
            <a:ext cx="7315200" cy="5019675"/>
          </a:xfrm>
        </p:spPr>
        <p:txBody>
          <a:bodyPr/>
          <a:lstStyle/>
          <a:p>
            <a:r>
              <a:rPr lang="en-US" sz="2200" b="1" dirty="0" smtClean="0">
                <a:ln w="1905"/>
                <a:solidFill>
                  <a:sysClr val="windowText" lastClr="000000"/>
                </a:solidFill>
                <a:effectLst>
                  <a:innerShdw blurRad="69850" dist="43180" dir="5400000">
                    <a:srgbClr val="000000">
                      <a:alpha val="65000"/>
                    </a:srgbClr>
                  </a:innerShdw>
                </a:effectLst>
                <a:latin typeface="Arial" pitchFamily="34" charset="0"/>
                <a:cs typeface="Arial" pitchFamily="34" charset="0"/>
              </a:rPr>
              <a:t>Under the </a:t>
            </a:r>
            <a:r>
              <a:rPr lang="en-US" sz="2200" b="1" dirty="0" err="1" smtClean="0">
                <a:ln w="1905"/>
                <a:solidFill>
                  <a:sysClr val="windowText" lastClr="000000"/>
                </a:solidFill>
                <a:effectLst>
                  <a:innerShdw blurRad="69850" dist="43180" dir="5400000">
                    <a:srgbClr val="000000">
                      <a:alpha val="65000"/>
                    </a:srgbClr>
                  </a:innerShdw>
                </a:effectLst>
                <a:latin typeface="Arial" pitchFamily="34" charset="0"/>
                <a:cs typeface="Arial" pitchFamily="34" charset="0"/>
              </a:rPr>
              <a:t>MOU</a:t>
            </a:r>
            <a:r>
              <a:rPr lang="en-US" sz="2200" b="1" dirty="0" smtClean="0">
                <a:ln w="1905"/>
                <a:solidFill>
                  <a:sysClr val="windowText" lastClr="000000"/>
                </a:solidFill>
                <a:effectLst>
                  <a:innerShdw blurRad="69850" dist="43180" dir="5400000">
                    <a:srgbClr val="000000">
                      <a:alpha val="65000"/>
                    </a:srgbClr>
                  </a:innerShdw>
                </a:effectLst>
                <a:latin typeface="Arial" pitchFamily="34" charset="0"/>
                <a:cs typeface="Arial" pitchFamily="34" charset="0"/>
              </a:rPr>
              <a:t>:</a:t>
            </a:r>
          </a:p>
          <a:p>
            <a:pPr>
              <a:buNone/>
            </a:pPr>
            <a:endParaRPr lang="en-US" sz="2200" b="1" dirty="0" smtClean="0">
              <a:ln w="1905"/>
              <a:solidFill>
                <a:sysClr val="windowText" lastClr="000000"/>
              </a:solidFill>
              <a:effectLst>
                <a:innerShdw blurRad="69850" dist="43180" dir="5400000">
                  <a:srgbClr val="000000">
                    <a:alpha val="65000"/>
                  </a:srgbClr>
                </a:innerShdw>
              </a:effectLst>
            </a:endParaRPr>
          </a:p>
          <a:p>
            <a:pPr lvl="1"/>
            <a:r>
              <a:rPr lang="en-US" sz="2200" b="1" dirty="0" smtClean="0">
                <a:ln w="1905"/>
                <a:solidFill>
                  <a:sysClr val="windowText" lastClr="000000"/>
                </a:solidFill>
                <a:effectLst>
                  <a:innerShdw blurRad="69850" dist="43180" dir="5400000">
                    <a:srgbClr val="000000">
                      <a:alpha val="65000"/>
                    </a:srgbClr>
                  </a:innerShdw>
                </a:effectLst>
              </a:rPr>
              <a:t>NCI leverages terminology-related resources to address FDA needs</a:t>
            </a:r>
          </a:p>
          <a:p>
            <a:pPr lvl="1">
              <a:buNone/>
            </a:pPr>
            <a:endParaRPr lang="en-US" sz="2200" b="1" dirty="0" smtClean="0">
              <a:ln w="1905"/>
              <a:solidFill>
                <a:sysClr val="windowText" lastClr="000000"/>
              </a:solidFill>
              <a:effectLst>
                <a:innerShdw blurRad="69850" dist="43180" dir="5400000">
                  <a:srgbClr val="000000">
                    <a:alpha val="65000"/>
                  </a:srgbClr>
                </a:innerShdw>
              </a:effectLst>
            </a:endParaRPr>
          </a:p>
          <a:p>
            <a:pPr lvl="1"/>
            <a:r>
              <a:rPr lang="en-US" sz="2200" b="1" dirty="0" smtClean="0">
                <a:ln w="1905"/>
                <a:solidFill>
                  <a:sysClr val="windowText" lastClr="000000"/>
                </a:solidFill>
                <a:effectLst>
                  <a:innerShdw blurRad="69850" dist="43180" dir="5400000">
                    <a:srgbClr val="000000">
                      <a:alpha val="65000"/>
                    </a:srgbClr>
                  </a:innerShdw>
                </a:effectLst>
              </a:rPr>
              <a:t>FDA and NCI coordinate regarding relevant terminology standards and standards development efforts such as those of the HL7 RCRIM technical committee</a:t>
            </a:r>
          </a:p>
          <a:p>
            <a:pPr lvl="1">
              <a:buNone/>
            </a:pPr>
            <a:endParaRPr lang="en-US" sz="2200" b="1" dirty="0" smtClean="0">
              <a:ln w="1905"/>
              <a:solidFill>
                <a:sysClr val="windowText" lastClr="000000"/>
              </a:solidFill>
              <a:effectLst>
                <a:innerShdw blurRad="69850" dist="43180" dir="5400000">
                  <a:srgbClr val="000000">
                    <a:alpha val="65000"/>
                  </a:srgbClr>
                </a:innerShdw>
              </a:effectLst>
            </a:endParaRPr>
          </a:p>
          <a:p>
            <a:pPr lvl="1"/>
            <a:r>
              <a:rPr lang="en-US" sz="2200" b="1" dirty="0" smtClean="0">
                <a:ln w="1905"/>
                <a:solidFill>
                  <a:sysClr val="windowText" lastClr="000000"/>
                </a:solidFill>
                <a:effectLst>
                  <a:innerShdw blurRad="69850" dist="43180" dir="5400000">
                    <a:srgbClr val="000000">
                      <a:alpha val="65000"/>
                    </a:srgbClr>
                  </a:innerShdw>
                </a:effectLst>
              </a:rPr>
              <a:t>FDA and NCI seek to identify opportunities to employ consistent terminology and terminology practices, for example in support of FHA/ONC initiatives and goals and such as </a:t>
            </a:r>
            <a:r>
              <a:rPr lang="en-US" sz="2200" b="1" dirty="0" err="1" smtClean="0">
                <a:ln w="1905"/>
                <a:solidFill>
                  <a:sysClr val="windowText" lastClr="000000"/>
                </a:solidFill>
                <a:effectLst>
                  <a:innerShdw blurRad="69850" dist="43180" dir="5400000">
                    <a:srgbClr val="000000">
                      <a:alpha val="65000"/>
                    </a:srgbClr>
                  </a:innerShdw>
                </a:effectLst>
              </a:rPr>
              <a:t>eGOV</a:t>
            </a:r>
            <a:endParaRPr lang="en-US" sz="2200" b="1" dirty="0" smtClean="0">
              <a:ln w="1905"/>
              <a:solidFill>
                <a:sysClr val="windowText" lastClr="000000"/>
              </a:solidFill>
              <a:effectLst>
                <a:innerShdw blurRad="69850" dist="43180" dir="5400000">
                  <a:srgbClr val="000000">
                    <a:alpha val="65000"/>
                  </a:srgbClr>
                </a:innerShdw>
              </a:effectLst>
            </a:endParaRPr>
          </a:p>
          <a:p>
            <a:endParaRPr lang="en-US" dirty="0"/>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
            <a:ext cx="5562600" cy="1143000"/>
          </a:xfrm>
        </p:spPr>
        <p:txBody>
          <a:bodyPr/>
          <a:lstStyle/>
          <a:p>
            <a:r>
              <a:rPr lang="en-US" sz="3400" dirty="0" smtClean="0"/>
              <a:t>NCI-FDA Terminology </a:t>
            </a:r>
            <a:br>
              <a:rPr lang="en-US" sz="3400" dirty="0" smtClean="0"/>
            </a:br>
            <a:r>
              <a:rPr lang="en-US" sz="3400" dirty="0" smtClean="0"/>
              <a:t>Collaboration</a:t>
            </a:r>
            <a:endParaRPr lang="en-US" sz="3400" dirty="0"/>
          </a:p>
        </p:txBody>
      </p:sp>
      <p:sp>
        <p:nvSpPr>
          <p:cNvPr id="3" name="Content Placeholder 2"/>
          <p:cNvSpPr>
            <a:spLocks noGrp="1"/>
          </p:cNvSpPr>
          <p:nvPr>
            <p:ph idx="1"/>
          </p:nvPr>
        </p:nvSpPr>
        <p:spPr>
          <a:xfrm>
            <a:off x="1600200" y="1600200"/>
            <a:ext cx="7315200" cy="5095875"/>
          </a:xfrm>
        </p:spPr>
        <p:txBody>
          <a:bodyPr/>
          <a:lstStyle/>
          <a:p>
            <a:r>
              <a:rPr lang="en-US" sz="1800" b="1" dirty="0" smtClean="0">
                <a:ln w="1905"/>
                <a:solidFill>
                  <a:sysClr val="windowText" lastClr="000000"/>
                </a:solidFill>
                <a:effectLst>
                  <a:innerShdw blurRad="69850" dist="43180" dir="5400000">
                    <a:srgbClr val="000000">
                      <a:alpha val="65000"/>
                    </a:srgbClr>
                  </a:innerShdw>
                </a:effectLst>
              </a:rPr>
              <a:t>2002- partnership and agreements in several terminology areas.</a:t>
            </a:r>
          </a:p>
          <a:p>
            <a:pPr lvl="1"/>
            <a:r>
              <a:rPr lang="en-US" sz="1700" b="1" dirty="0" smtClean="0">
                <a:ln w="1905"/>
                <a:solidFill>
                  <a:sysClr val="windowText" lastClr="000000"/>
                </a:solidFill>
                <a:effectLst>
                  <a:innerShdw blurRad="69850" dist="43180" dir="5400000">
                    <a:srgbClr val="000000">
                      <a:alpha val="65000"/>
                    </a:srgbClr>
                  </a:innerShdw>
                </a:effectLst>
              </a:rPr>
              <a:t>Structured Product Labeling (SPL)</a:t>
            </a:r>
          </a:p>
          <a:p>
            <a:pPr lvl="1"/>
            <a:r>
              <a:rPr lang="en-US" sz="1700" b="1" dirty="0" smtClean="0">
                <a:ln w="1905"/>
                <a:solidFill>
                  <a:sysClr val="windowText" lastClr="000000"/>
                </a:solidFill>
                <a:effectLst>
                  <a:innerShdw blurRad="69850" dist="43180" dir="5400000">
                    <a:srgbClr val="000000">
                      <a:alpha val="65000"/>
                    </a:srgbClr>
                  </a:innerShdw>
                </a:effectLst>
              </a:rPr>
              <a:t>Unique Ingredient Identifier (UNII)</a:t>
            </a:r>
          </a:p>
          <a:p>
            <a:pPr lvl="1"/>
            <a:r>
              <a:rPr lang="en-US" sz="1700" b="1" dirty="0" smtClean="0">
                <a:ln w="1905"/>
                <a:solidFill>
                  <a:sysClr val="windowText" lastClr="000000"/>
                </a:solidFill>
                <a:effectLst>
                  <a:innerShdw blurRad="69850" dist="43180" dir="5400000">
                    <a:srgbClr val="000000">
                      <a:alpha val="65000"/>
                    </a:srgbClr>
                  </a:innerShdw>
                </a:effectLst>
              </a:rPr>
              <a:t>Regulated Product Submission (RPS)</a:t>
            </a:r>
          </a:p>
          <a:p>
            <a:pPr lvl="1"/>
            <a:r>
              <a:rPr lang="en-US" sz="1700" b="1" dirty="0" smtClean="0">
                <a:ln w="1905"/>
                <a:solidFill>
                  <a:sysClr val="windowText" lastClr="000000"/>
                </a:solidFill>
                <a:effectLst>
                  <a:innerShdw blurRad="69850" dist="43180" dir="5400000">
                    <a:srgbClr val="000000">
                      <a:alpha val="65000"/>
                    </a:srgbClr>
                  </a:innerShdw>
                </a:effectLst>
              </a:rPr>
              <a:t>Individual Case Safety Report (ICSR)</a:t>
            </a:r>
          </a:p>
          <a:p>
            <a:pPr lvl="1"/>
            <a:r>
              <a:rPr lang="en-US" sz="1700" b="1" dirty="0" smtClean="0">
                <a:ln w="1905"/>
                <a:solidFill>
                  <a:sysClr val="windowText" lastClr="000000"/>
                </a:solidFill>
                <a:effectLst>
                  <a:innerShdw blurRad="69850" dist="43180" dir="5400000">
                    <a:srgbClr val="000000">
                      <a:alpha val="65000"/>
                    </a:srgbClr>
                  </a:innerShdw>
                </a:effectLst>
              </a:rPr>
              <a:t>Center for Devices and Radiological Health (CDRH)</a:t>
            </a:r>
          </a:p>
          <a:p>
            <a:pPr lvl="1"/>
            <a:endParaRPr lang="en-US" sz="1800" b="1" dirty="0" smtClean="0">
              <a:ln w="1905"/>
              <a:solidFill>
                <a:sysClr val="windowText" lastClr="000000"/>
              </a:solidFill>
              <a:effectLst>
                <a:innerShdw blurRad="69850" dist="43180" dir="5400000">
                  <a:srgbClr val="000000">
                    <a:alpha val="65000"/>
                  </a:srgbClr>
                </a:innerShdw>
              </a:effectLst>
            </a:endParaRPr>
          </a:p>
          <a:p>
            <a:r>
              <a:rPr lang="en-US" sz="1800" b="1" dirty="0" smtClean="0">
                <a:ln w="1905"/>
                <a:solidFill>
                  <a:sysClr val="windowText" lastClr="000000"/>
                </a:solidFill>
                <a:effectLst>
                  <a:innerShdw blurRad="69850" dist="43180" dir="5400000">
                    <a:srgbClr val="000000">
                      <a:alpha val="65000"/>
                    </a:srgbClr>
                  </a:innerShdw>
                </a:effectLst>
              </a:rPr>
              <a:t>FDA PDUFA IV IT Plan:</a:t>
            </a:r>
          </a:p>
          <a:p>
            <a:pPr>
              <a:buNone/>
            </a:pPr>
            <a:r>
              <a:rPr lang="en-US" sz="1800" b="1" dirty="0" smtClean="0">
                <a:ln w="1905"/>
                <a:solidFill>
                  <a:sysClr val="windowText" lastClr="000000"/>
                </a:solidFill>
                <a:effectLst>
                  <a:innerShdw blurRad="69850" dist="43180" dir="5400000">
                    <a:srgbClr val="000000">
                      <a:alpha val="65000"/>
                    </a:srgbClr>
                  </a:innerShdw>
                </a:effectLst>
              </a:rPr>
              <a:t>	</a:t>
            </a:r>
            <a:r>
              <a:rPr lang="en-US" sz="1700" b="1" dirty="0" smtClean="0">
                <a:ln w="1905"/>
                <a:solidFill>
                  <a:sysClr val="windowText" lastClr="000000"/>
                </a:solidFill>
                <a:effectLst>
                  <a:innerShdw blurRad="69850" dist="43180" dir="5400000">
                    <a:srgbClr val="000000">
                      <a:alpha val="65000"/>
                    </a:srgbClr>
                  </a:innerShdw>
                </a:effectLst>
              </a:rPr>
              <a:t>“For terminology standards, the FDA partners with the National Cancer Institute Enterprise Vocabulary Services (EVS). The NCI EVS hosts the FDA terminologies and makes them freely available to the public.”</a:t>
            </a:r>
          </a:p>
          <a:p>
            <a:pPr>
              <a:buNone/>
            </a:pPr>
            <a:endParaRPr lang="en-US" sz="1700" b="1" i="1" dirty="0" smtClean="0">
              <a:ln w="1905"/>
              <a:solidFill>
                <a:sysClr val="windowText" lastClr="000000"/>
              </a:solidFill>
              <a:effectLst>
                <a:innerShdw blurRad="69850" dist="43180" dir="5400000">
                  <a:srgbClr val="000000">
                    <a:alpha val="65000"/>
                  </a:srgbClr>
                </a:innerShdw>
              </a:effectLst>
            </a:endParaRPr>
          </a:p>
          <a:p>
            <a:r>
              <a:rPr lang="en-US" sz="1800" b="1" dirty="0" smtClean="0">
                <a:ln w="1905"/>
                <a:solidFill>
                  <a:sysClr val="windowText" lastClr="000000"/>
                </a:solidFill>
                <a:effectLst>
                  <a:innerShdw blurRad="69850" dist="43180" dir="5400000">
                    <a:srgbClr val="000000">
                      <a:alpha val="65000"/>
                    </a:srgbClr>
                  </a:innerShdw>
                </a:effectLst>
              </a:rPr>
              <a:t>FDA terminology resources are available on the NCI portal website:</a:t>
            </a:r>
          </a:p>
          <a:p>
            <a:pPr>
              <a:buNone/>
            </a:pPr>
            <a:r>
              <a:rPr lang="en-US" sz="1800" b="1" dirty="0" smtClean="0">
                <a:ln w="1905"/>
                <a:solidFill>
                  <a:sysClr val="windowText" lastClr="000000"/>
                </a:solidFill>
                <a:effectLst>
                  <a:innerShdw blurRad="69850" dist="43180" dir="5400000">
                    <a:srgbClr val="000000">
                      <a:alpha val="65000"/>
                    </a:srgbClr>
                  </a:innerShdw>
                </a:effectLst>
              </a:rPr>
              <a:t>       </a:t>
            </a:r>
            <a:r>
              <a:rPr lang="en-US" sz="1900" b="1" u="sng" dirty="0" smtClean="0">
                <a:ln w="1905"/>
                <a:solidFill>
                  <a:schemeClr val="accent1">
                    <a:lumMod val="50000"/>
                  </a:schemeClr>
                </a:solidFill>
                <a:effectLst>
                  <a:innerShdw blurRad="69850" dist="43180" dir="5400000">
                    <a:srgbClr val="000000">
                      <a:alpha val="65000"/>
                    </a:srgbClr>
                  </a:innerShdw>
                </a:effectLst>
                <a:cs typeface="Arial" pitchFamily="34" charset="0"/>
              </a:rPr>
              <a:t>http://www.cancer.gov/cancertopics/terminologyresources/FDA </a:t>
            </a:r>
          </a:p>
          <a:p>
            <a:pPr>
              <a:buNone/>
            </a:pPr>
            <a:endParaRPr lang="en-US" sz="1800" b="1" dirty="0" smtClean="0">
              <a:ln w="1905"/>
              <a:solidFill>
                <a:sysClr val="windowText" lastClr="000000"/>
              </a:solidFill>
              <a:effectLst>
                <a:innerShdw blurRad="69850" dist="43180" dir="5400000">
                  <a:srgbClr val="000000">
                    <a:alpha val="65000"/>
                  </a:srgbClr>
                </a:innerShdw>
              </a:effectLst>
            </a:endParaRPr>
          </a:p>
          <a:p>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86400" cy="1143000"/>
          </a:xfrm>
        </p:spPr>
        <p:txBody>
          <a:bodyPr/>
          <a:lstStyle/>
          <a:p>
            <a:r>
              <a:rPr lang="en-US" sz="3600" dirty="0" smtClean="0"/>
              <a:t>Interoperability</a:t>
            </a:r>
            <a:endParaRPr lang="en-US" sz="3600" dirty="0"/>
          </a:p>
        </p:txBody>
      </p:sp>
      <p:sp>
        <p:nvSpPr>
          <p:cNvPr id="3" name="Text Placeholder 2"/>
          <p:cNvSpPr>
            <a:spLocks noGrp="1"/>
          </p:cNvSpPr>
          <p:nvPr>
            <p:ph type="body" sz="half" idx="1"/>
          </p:nvPr>
        </p:nvSpPr>
        <p:spPr>
          <a:xfrm>
            <a:off x="1447800" y="1524000"/>
            <a:ext cx="7391400" cy="4945063"/>
          </a:xfrm>
          <a:ln>
            <a:solidFill>
              <a:srgbClr val="FF3300"/>
            </a:solidFill>
          </a:ln>
        </p:spPr>
        <p:txBody>
          <a:bodyPr/>
          <a:lstStyle/>
          <a:p>
            <a:pPr marL="346075" indent="-346075" eaLnBrk="1" hangingPunct="1">
              <a:lnSpc>
                <a:spcPct val="90000"/>
              </a:lnSpc>
            </a:pPr>
            <a:r>
              <a:rPr lang="en-US" sz="2400" b="1" dirty="0" smtClean="0"/>
              <a:t>Interoperability: </a:t>
            </a:r>
          </a:p>
          <a:p>
            <a:pPr marL="568325" lvl="1" indent="-220663" eaLnBrk="1" hangingPunct="1">
              <a:lnSpc>
                <a:spcPct val="90000"/>
              </a:lnSpc>
              <a:buFontTx/>
              <a:buNone/>
            </a:pPr>
            <a:r>
              <a:rPr lang="en-US" dirty="0" smtClean="0"/>
              <a:t>The ability of a system...to use the parts or equipment of another system</a:t>
            </a:r>
          </a:p>
          <a:p>
            <a:pPr marL="568325" lvl="1" indent="-220663" eaLnBrk="1" hangingPunct="1">
              <a:lnSpc>
                <a:spcPct val="90000"/>
              </a:lnSpc>
              <a:buFontTx/>
              <a:buNone/>
            </a:pPr>
            <a:r>
              <a:rPr lang="en-US" dirty="0" smtClean="0"/>
              <a:t/>
            </a:r>
            <a:br>
              <a:rPr lang="en-US" dirty="0" smtClean="0"/>
            </a:br>
            <a:r>
              <a:rPr lang="en-US" sz="1200" dirty="0" smtClean="0"/>
              <a:t>Source: Merriam-Webster web site</a:t>
            </a:r>
          </a:p>
          <a:p>
            <a:pPr marL="568325" lvl="1" indent="-220663" eaLnBrk="1" hangingPunct="1">
              <a:lnSpc>
                <a:spcPct val="90000"/>
              </a:lnSpc>
            </a:pPr>
            <a:endParaRPr lang="en-US" sz="900" dirty="0" smtClean="0"/>
          </a:p>
          <a:p>
            <a:pPr marL="568325" lvl="1" indent="-220663" eaLnBrk="1" hangingPunct="1">
              <a:lnSpc>
                <a:spcPct val="90000"/>
              </a:lnSpc>
            </a:pPr>
            <a:endParaRPr lang="en-US" sz="900" dirty="0" smtClean="0"/>
          </a:p>
          <a:p>
            <a:pPr marL="568325" lvl="1" indent="-220663" eaLnBrk="1" hangingPunct="1">
              <a:lnSpc>
                <a:spcPct val="90000"/>
              </a:lnSpc>
            </a:pPr>
            <a:endParaRPr lang="en-US" sz="900" dirty="0" smtClean="0"/>
          </a:p>
          <a:p>
            <a:pPr marL="568325" lvl="1" indent="-220663" eaLnBrk="1" hangingPunct="1">
              <a:lnSpc>
                <a:spcPct val="90000"/>
              </a:lnSpc>
              <a:buNone/>
            </a:pPr>
            <a:endParaRPr lang="en-US" sz="1000" dirty="0" smtClean="0"/>
          </a:p>
          <a:p>
            <a:pPr marL="346075" indent="-346075" eaLnBrk="1" hangingPunct="1">
              <a:lnSpc>
                <a:spcPct val="90000"/>
              </a:lnSpc>
            </a:pPr>
            <a:r>
              <a:rPr lang="en-US" sz="2400" b="1" dirty="0" smtClean="0"/>
              <a:t>Interoperability:</a:t>
            </a:r>
          </a:p>
          <a:p>
            <a:pPr marL="568325" lvl="1" indent="-220663" eaLnBrk="1" hangingPunct="1">
              <a:lnSpc>
                <a:spcPct val="90000"/>
              </a:lnSpc>
              <a:buFontTx/>
              <a:buNone/>
            </a:pPr>
            <a:r>
              <a:rPr lang="en-US" dirty="0" smtClean="0"/>
              <a:t>The ability of two or more systems or components to </a:t>
            </a:r>
            <a:r>
              <a:rPr lang="en-US" b="1" dirty="0" smtClean="0">
                <a:solidFill>
                  <a:schemeClr val="hlink"/>
                </a:solidFill>
              </a:rPr>
              <a:t>exchange</a:t>
            </a:r>
            <a:r>
              <a:rPr lang="en-US" dirty="0" smtClean="0">
                <a:solidFill>
                  <a:schemeClr val="hlink"/>
                </a:solidFill>
              </a:rPr>
              <a:t> </a:t>
            </a:r>
            <a:r>
              <a:rPr lang="en-US" b="1" dirty="0" smtClean="0">
                <a:solidFill>
                  <a:schemeClr val="hlink"/>
                </a:solidFill>
              </a:rPr>
              <a:t>information</a:t>
            </a:r>
            <a:r>
              <a:rPr lang="en-US" dirty="0" smtClean="0"/>
              <a:t> and to </a:t>
            </a:r>
            <a:r>
              <a:rPr lang="en-US" b="1" dirty="0" smtClean="0">
                <a:solidFill>
                  <a:srgbClr val="FF0000"/>
                </a:solidFill>
              </a:rPr>
              <a:t>use the information </a:t>
            </a:r>
            <a:r>
              <a:rPr lang="en-US" dirty="0" smtClean="0"/>
              <a:t>that has been exchanged.</a:t>
            </a:r>
          </a:p>
          <a:p>
            <a:pPr marL="568325" lvl="1" indent="-220663" eaLnBrk="1" hangingPunct="1">
              <a:lnSpc>
                <a:spcPct val="90000"/>
              </a:lnSpc>
              <a:buFontTx/>
              <a:buNone/>
            </a:pPr>
            <a:endParaRPr lang="en-US" dirty="0" smtClean="0"/>
          </a:p>
          <a:p>
            <a:pPr marL="568325" lvl="1" indent="-220663" eaLnBrk="1" hangingPunct="1">
              <a:lnSpc>
                <a:spcPct val="90000"/>
              </a:lnSpc>
              <a:buFontTx/>
              <a:buNone/>
            </a:pPr>
            <a:r>
              <a:rPr lang="en-US" sz="900" dirty="0" smtClean="0"/>
              <a:t>	</a:t>
            </a:r>
            <a:r>
              <a:rPr lang="en-US" sz="1200" dirty="0" smtClean="0"/>
              <a:t>Source: IEEE Standard Computer Dictionary, 1990</a:t>
            </a:r>
          </a:p>
          <a:p>
            <a:pPr marL="568325" lvl="1" indent="-220663" eaLnBrk="1" hangingPunct="1">
              <a:lnSpc>
                <a:spcPct val="90000"/>
              </a:lnSpc>
            </a:pPr>
            <a:endParaRPr lang="en-US" sz="900" dirty="0" smtClean="0"/>
          </a:p>
          <a:p>
            <a:endParaRPr lang="en-US" dirty="0"/>
          </a:p>
        </p:txBody>
      </p:sp>
      <p:sp>
        <p:nvSpPr>
          <p:cNvPr id="5" name="Text Box 6"/>
          <p:cNvSpPr txBox="1">
            <a:spLocks noChangeArrowheads="1"/>
          </p:cNvSpPr>
          <p:nvPr/>
        </p:nvSpPr>
        <p:spPr bwMode="auto">
          <a:xfrm>
            <a:off x="6096000" y="5410200"/>
            <a:ext cx="2514601" cy="894477"/>
          </a:xfrm>
          <a:prstGeom prst="rect">
            <a:avLst/>
          </a:prstGeom>
          <a:solidFill>
            <a:srgbClr val="FF9933"/>
          </a:solidFill>
          <a:ln w="9525">
            <a:solidFill>
              <a:srgbClr val="FF3300"/>
            </a:solidFill>
            <a:miter lim="800000"/>
            <a:headEnd/>
            <a:tailEnd/>
          </a:ln>
          <a:effectLst/>
        </p:spPr>
        <p:txBody>
          <a:bodyPr wrap="square" lIns="92075" tIns="46038" rIns="92075" bIns="46038">
            <a:spAutoFit/>
          </a:bodyPr>
          <a:lstStyle/>
          <a:p>
            <a:pPr algn="ctr" eaLnBrk="0" hangingPunct="0">
              <a:lnSpc>
                <a:spcPct val="93000"/>
              </a:lnSpc>
              <a:spcBef>
                <a:spcPct val="50000"/>
              </a:spcBef>
              <a:defRPr/>
            </a:pPr>
            <a:r>
              <a:rPr lang="en-US" sz="2800" dirty="0">
                <a:effectLst>
                  <a:outerShdw blurRad="38100" dist="38100" dir="2700000" algn="tl">
                    <a:srgbClr val="FFFFFF"/>
                  </a:outerShdw>
                </a:effectLst>
              </a:rPr>
              <a:t>Semantic</a:t>
            </a:r>
            <a:br>
              <a:rPr lang="en-US" sz="2800" dirty="0">
                <a:effectLst>
                  <a:outerShdw blurRad="38100" dist="38100" dir="2700000" algn="tl">
                    <a:srgbClr val="FFFFFF"/>
                  </a:outerShdw>
                </a:effectLst>
              </a:rPr>
            </a:br>
            <a:r>
              <a:rPr lang="en-US" sz="2800" dirty="0">
                <a:effectLst>
                  <a:outerShdw blurRad="38100" dist="38100" dir="2700000" algn="tl">
                    <a:srgbClr val="FFFFFF"/>
                  </a:outerShdw>
                </a:effectLst>
              </a:rPr>
              <a:t>interoperability</a:t>
            </a:r>
          </a:p>
        </p:txBody>
      </p:sp>
      <p:sp>
        <p:nvSpPr>
          <p:cNvPr id="6" name="Line 17"/>
          <p:cNvSpPr>
            <a:spLocks noChangeShapeType="1"/>
          </p:cNvSpPr>
          <p:nvPr/>
        </p:nvSpPr>
        <p:spPr bwMode="auto">
          <a:xfrm flipH="1" flipV="1">
            <a:off x="5867400" y="5029200"/>
            <a:ext cx="1447800" cy="304800"/>
          </a:xfrm>
          <a:prstGeom prst="line">
            <a:avLst/>
          </a:prstGeom>
          <a:noFill/>
          <a:ln w="28575">
            <a:solidFill>
              <a:srgbClr val="FF0000"/>
            </a:solidFill>
            <a:round/>
            <a:headEnd/>
            <a:tailEnd type="triangle" w="med" len="med"/>
          </a:ln>
        </p:spPr>
        <p:txBody>
          <a:bodyPr anchor="b"/>
          <a:lstStyle/>
          <a:p>
            <a:endParaRPr lang="en-US"/>
          </a:p>
        </p:txBody>
      </p:sp>
      <p:sp>
        <p:nvSpPr>
          <p:cNvPr id="7" name="Line 18"/>
          <p:cNvSpPr>
            <a:spLocks noChangeShapeType="1"/>
          </p:cNvSpPr>
          <p:nvPr/>
        </p:nvSpPr>
        <p:spPr bwMode="auto">
          <a:xfrm flipH="1">
            <a:off x="4038600" y="3581400"/>
            <a:ext cx="381000" cy="685800"/>
          </a:xfrm>
          <a:prstGeom prst="line">
            <a:avLst/>
          </a:prstGeom>
          <a:noFill/>
          <a:ln w="28575">
            <a:solidFill>
              <a:srgbClr val="00B0F0"/>
            </a:solidFill>
            <a:round/>
            <a:headEnd/>
            <a:tailEnd type="triangle" w="med" len="med"/>
          </a:ln>
        </p:spPr>
        <p:txBody>
          <a:bodyPr anchor="b"/>
          <a:lstStyle/>
          <a:p>
            <a:endParaRPr lang="en-US"/>
          </a:p>
        </p:txBody>
      </p:sp>
      <p:sp>
        <p:nvSpPr>
          <p:cNvPr id="8" name="Text Box 8"/>
          <p:cNvSpPr txBox="1">
            <a:spLocks noGrp="1" noChangeArrowheads="1"/>
          </p:cNvSpPr>
          <p:nvPr>
            <p:ph sz="half" idx="2"/>
          </p:nvPr>
        </p:nvSpPr>
        <p:spPr bwMode="auto">
          <a:xfrm>
            <a:off x="4419600" y="2743201"/>
            <a:ext cx="2819400" cy="894477"/>
          </a:xfrm>
          <a:prstGeom prst="rect">
            <a:avLst/>
          </a:prstGeom>
          <a:solidFill>
            <a:srgbClr val="CCECFF"/>
          </a:solidFill>
          <a:ln w="9525">
            <a:noFill/>
            <a:miter lim="800000"/>
            <a:headEnd/>
            <a:tailEnd/>
          </a:ln>
          <a:effectLst/>
        </p:spPr>
        <p:txBody>
          <a:bodyPr wrap="square" lIns="92075" tIns="46038" rIns="92075" bIns="46038">
            <a:spAutoFit/>
          </a:bodyPr>
          <a:lstStyle/>
          <a:p>
            <a:pPr algn="ctr" eaLnBrk="0" hangingPunct="0">
              <a:lnSpc>
                <a:spcPct val="93000"/>
              </a:lnSpc>
              <a:spcBef>
                <a:spcPct val="50000"/>
              </a:spcBef>
              <a:buNone/>
              <a:defRPr/>
            </a:pPr>
            <a:r>
              <a:rPr lang="en-US" sz="2800" dirty="0" smtClean="0">
                <a:effectLst>
                  <a:outerShdw blurRad="38100" dist="38100" dir="2700000" algn="tl">
                    <a:srgbClr val="FFFFFF"/>
                  </a:outerShdw>
                </a:effectLst>
                <a:latin typeface="Times New Roman" pitchFamily="18" charset="0"/>
                <a:cs typeface="Times New Roman" pitchFamily="18" charset="0"/>
              </a:rPr>
              <a:t>Syntactic</a:t>
            </a:r>
            <a:r>
              <a:rPr lang="en-US" sz="2800" dirty="0">
                <a:effectLst>
                  <a:outerShdw blurRad="38100" dist="38100" dir="2700000" algn="tl">
                    <a:srgbClr val="FFFFFF"/>
                  </a:outerShdw>
                </a:effectLst>
                <a:latin typeface="Times New Roman" pitchFamily="18" charset="0"/>
                <a:cs typeface="Times New Roman" pitchFamily="18" charset="0"/>
              </a:rPr>
              <a:t/>
            </a:r>
            <a:br>
              <a:rPr lang="en-US" sz="2800" dirty="0">
                <a:effectLst>
                  <a:outerShdw blurRad="38100" dist="38100" dir="2700000" algn="tl">
                    <a:srgbClr val="FFFFFF"/>
                  </a:outerShdw>
                </a:effectLst>
                <a:latin typeface="Times New Roman" pitchFamily="18" charset="0"/>
                <a:cs typeface="Times New Roman" pitchFamily="18" charset="0"/>
              </a:rPr>
            </a:br>
            <a:r>
              <a:rPr lang="en-US" sz="2800" dirty="0">
                <a:effectLst>
                  <a:outerShdw blurRad="38100" dist="38100" dir="2700000" algn="tl">
                    <a:srgbClr val="FFFFFF"/>
                  </a:outerShdw>
                </a:effectLst>
                <a:latin typeface="Times New Roman" pitchFamily="18" charset="0"/>
                <a:cs typeface="Times New Roman" pitchFamily="18" charset="0"/>
              </a:rPr>
              <a:t>interoperability</a:t>
            </a:r>
          </a:p>
        </p:txBody>
      </p:sp>
      <p:pic>
        <p:nvPicPr>
          <p:cNvPr id="9" name="Picture 8"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4572000" cy="1143000"/>
          </a:xfrm>
        </p:spPr>
        <p:txBody>
          <a:bodyPr/>
          <a:lstStyle/>
          <a:p>
            <a:r>
              <a:rPr lang="en-US" sz="3600" dirty="0" smtClean="0"/>
              <a:t>Example:</a:t>
            </a:r>
            <a:r>
              <a:rPr lang="en-US" dirty="0" smtClean="0"/>
              <a:t> </a:t>
            </a:r>
            <a:br>
              <a:rPr lang="en-US" dirty="0" smtClean="0"/>
            </a:br>
            <a:r>
              <a:rPr lang="en-US" dirty="0" smtClean="0"/>
              <a:t>Structured Product Label</a:t>
            </a:r>
            <a:endParaRPr lang="en-US" dirty="0"/>
          </a:p>
        </p:txBody>
      </p:sp>
      <p:graphicFrame>
        <p:nvGraphicFramePr>
          <p:cNvPr id="4" name="Group 3"/>
          <p:cNvGraphicFramePr>
            <a:graphicFrameLocks/>
          </p:cNvGraphicFramePr>
          <p:nvPr/>
        </p:nvGraphicFramePr>
        <p:xfrm>
          <a:off x="1600200" y="1447800"/>
          <a:ext cx="7543800" cy="1123950"/>
        </p:xfrm>
        <a:graphic>
          <a:graphicData uri="http://schemas.openxmlformats.org/drawingml/2006/table">
            <a:tbl>
              <a:tblPr/>
              <a:tblGrid>
                <a:gridCol w="3772636"/>
                <a:gridCol w="3771164"/>
              </a:tblGrid>
              <a:tr h="1123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FOR IMMEDIATE RELEASE</a:t>
                      </a:r>
                      <a:r>
                        <a:rPr kumimoji="0" lang="en-US" sz="900" b="1" i="0" u="none" strike="noStrike" cap="none" normalizeH="0" baseline="0" dirty="0" smtClean="0">
                          <a:ln>
                            <a:noFill/>
                          </a:ln>
                          <a:solidFill>
                            <a:schemeClr val="tx1"/>
                          </a:solidFill>
                          <a:effectLst/>
                          <a:latin typeface="Times New Roman" pitchFamily="18" charset="0"/>
                        </a:rPr>
                        <a:t/>
                      </a:r>
                      <a:br>
                        <a:rPr kumimoji="0" lang="en-US" sz="900" b="1" i="0" u="none" strike="noStrike" cap="none" normalizeH="0" baseline="0" dirty="0" smtClean="0">
                          <a:ln>
                            <a:noFill/>
                          </a:ln>
                          <a:solidFill>
                            <a:schemeClr val="tx1"/>
                          </a:solidFill>
                          <a:effectLst/>
                          <a:latin typeface="Times New Roman" pitchFamily="18" charset="0"/>
                        </a:rPr>
                      </a:br>
                      <a:r>
                        <a:rPr kumimoji="0" lang="en-US" sz="900" b="1" i="0" u="none" strike="noStrike" cap="none" normalizeH="0" baseline="0" dirty="0" err="1" smtClean="0">
                          <a:ln>
                            <a:noFill/>
                          </a:ln>
                          <a:solidFill>
                            <a:schemeClr val="tx1"/>
                          </a:solidFill>
                          <a:effectLst/>
                          <a:latin typeface="Times New Roman" pitchFamily="18" charset="0"/>
                        </a:rPr>
                        <a:t>P05</a:t>
                      </a:r>
                      <a:r>
                        <a:rPr kumimoji="0" lang="en-US" sz="900" b="1" i="0" u="none" strike="noStrike" cap="none" normalizeH="0" baseline="0" dirty="0" smtClean="0">
                          <a:ln>
                            <a:noFill/>
                          </a:ln>
                          <a:solidFill>
                            <a:schemeClr val="tx1"/>
                          </a:solidFill>
                          <a:effectLst/>
                          <a:latin typeface="Times New Roman" pitchFamily="18" charset="0"/>
                        </a:rPr>
                        <a:t>-80</a:t>
                      </a:r>
                      <a:br>
                        <a:rPr kumimoji="0" lang="en-US" sz="900" b="1" i="0" u="none" strike="noStrike" cap="none" normalizeH="0" baseline="0" dirty="0" smtClean="0">
                          <a:ln>
                            <a:noFill/>
                          </a:ln>
                          <a:solidFill>
                            <a:schemeClr val="tx1"/>
                          </a:solidFill>
                          <a:effectLst/>
                          <a:latin typeface="Times New Roman" pitchFamily="18" charset="0"/>
                        </a:rPr>
                      </a:br>
                      <a:r>
                        <a:rPr kumimoji="0" lang="en-US" sz="900" b="1" i="0" u="none" strike="noStrike" cap="none" normalizeH="0" baseline="0" dirty="0" smtClean="0">
                          <a:ln>
                            <a:noFill/>
                          </a:ln>
                          <a:solidFill>
                            <a:schemeClr val="tx1"/>
                          </a:solidFill>
                          <a:effectLst/>
                          <a:latin typeface="Times New Roman" pitchFamily="18" charset="0"/>
                        </a:rPr>
                        <a:t>November 2, 2005</a:t>
                      </a:r>
                      <a:r>
                        <a:rPr kumimoji="0" lang="en-US" sz="1200" b="1" i="0" u="none" strike="noStrike" cap="none" normalizeH="0" baseline="0" dirty="0" smtClean="0">
                          <a:ln>
                            <a:noFill/>
                          </a:ln>
                          <a:solidFill>
                            <a:schemeClr val="tx1"/>
                          </a:solidFill>
                          <a:effectLst/>
                          <a:latin typeface="Times New Roman" pitchFamily="18"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Media Inquiries:</a:t>
                      </a:r>
                      <a:r>
                        <a:rPr kumimoji="0" lang="en-US" sz="900" b="1" i="0" u="none" strike="noStrike" cap="none" normalizeH="0" baseline="0" dirty="0" smtClean="0">
                          <a:ln>
                            <a:noFill/>
                          </a:ln>
                          <a:solidFill>
                            <a:schemeClr val="tx1"/>
                          </a:solidFill>
                          <a:effectLst/>
                          <a:latin typeface="Times New Roman" pitchFamily="18" charset="0"/>
                        </a:rPr>
                        <a:t> </a:t>
                      </a:r>
                      <a:br>
                        <a:rPr kumimoji="0" lang="en-US" sz="900" b="1" i="0" u="none" strike="noStrike" cap="none" normalizeH="0" baseline="0" dirty="0" smtClean="0">
                          <a:ln>
                            <a:noFill/>
                          </a:ln>
                          <a:solidFill>
                            <a:schemeClr val="tx1"/>
                          </a:solidFill>
                          <a:effectLst/>
                          <a:latin typeface="Times New Roman" pitchFamily="18" charset="0"/>
                        </a:rPr>
                      </a:br>
                      <a:r>
                        <a:rPr kumimoji="0" lang="en-US" sz="900" b="1" i="0" u="none" strike="noStrike" cap="none" normalizeH="0" baseline="0" dirty="0" smtClean="0">
                          <a:ln>
                            <a:noFill/>
                          </a:ln>
                          <a:solidFill>
                            <a:schemeClr val="tx1"/>
                          </a:solidFill>
                          <a:effectLst/>
                          <a:latin typeface="Times New Roman" pitchFamily="18" charset="0"/>
                        </a:rPr>
                        <a:t>Kristen </a:t>
                      </a:r>
                      <a:r>
                        <a:rPr kumimoji="0" lang="en-US" sz="900" b="1" i="0" u="none" strike="noStrike" cap="none" normalizeH="0" baseline="0" dirty="0" err="1" smtClean="0">
                          <a:ln>
                            <a:noFill/>
                          </a:ln>
                          <a:solidFill>
                            <a:schemeClr val="tx1"/>
                          </a:solidFill>
                          <a:effectLst/>
                          <a:latin typeface="Times New Roman" pitchFamily="18" charset="0"/>
                        </a:rPr>
                        <a:t>Neese</a:t>
                      </a:r>
                      <a:r>
                        <a:rPr kumimoji="0" lang="en-US" sz="900" b="1" i="0" u="none" strike="noStrike" cap="none" normalizeH="0" baseline="0" dirty="0" smtClean="0">
                          <a:ln>
                            <a:noFill/>
                          </a:ln>
                          <a:solidFill>
                            <a:schemeClr val="tx1"/>
                          </a:solidFill>
                          <a:effectLst/>
                          <a:latin typeface="Times New Roman" pitchFamily="18" charset="0"/>
                        </a:rPr>
                        <a:t>, 301-827-6242</a:t>
                      </a:r>
                      <a:br>
                        <a:rPr kumimoji="0" lang="en-US" sz="900" b="1" i="0" u="none" strike="noStrike" cap="none" normalizeH="0" baseline="0" dirty="0" smtClean="0">
                          <a:ln>
                            <a:noFill/>
                          </a:ln>
                          <a:solidFill>
                            <a:schemeClr val="tx1"/>
                          </a:solidFill>
                          <a:effectLst/>
                          <a:latin typeface="Times New Roman" pitchFamily="18" charset="0"/>
                        </a:rPr>
                      </a:br>
                      <a:r>
                        <a:rPr kumimoji="0" lang="en-US" sz="900" b="0" i="0" u="none" strike="noStrike" cap="none" normalizeH="0" baseline="0" dirty="0" smtClean="0">
                          <a:ln>
                            <a:noFill/>
                          </a:ln>
                          <a:solidFill>
                            <a:schemeClr val="tx1"/>
                          </a:solidFill>
                          <a:effectLst/>
                          <a:latin typeface="Times New Roman" pitchFamily="18" charset="0"/>
                        </a:rPr>
                        <a:t>Consumer Inquiries:</a:t>
                      </a:r>
                      <a:r>
                        <a:rPr kumimoji="0" lang="en-US" sz="900" b="1" i="0" u="none" strike="noStrike" cap="none" normalizeH="0" baseline="0" dirty="0" smtClean="0">
                          <a:ln>
                            <a:noFill/>
                          </a:ln>
                          <a:solidFill>
                            <a:schemeClr val="tx1"/>
                          </a:solidFill>
                          <a:effectLst/>
                          <a:latin typeface="Times New Roman" pitchFamily="18" charset="0"/>
                        </a:rPr>
                        <a:t> </a:t>
                      </a:r>
                      <a:br>
                        <a:rPr kumimoji="0" lang="en-US" sz="900" b="1" i="0" u="none" strike="noStrike" cap="none" normalizeH="0" baseline="0" dirty="0" smtClean="0">
                          <a:ln>
                            <a:noFill/>
                          </a:ln>
                          <a:solidFill>
                            <a:schemeClr val="tx1"/>
                          </a:solidFill>
                          <a:effectLst/>
                          <a:latin typeface="Times New Roman" pitchFamily="18" charset="0"/>
                        </a:rPr>
                      </a:br>
                      <a:r>
                        <a:rPr kumimoji="0" lang="en-US" sz="900" b="1" i="0" u="none" strike="noStrike" cap="none" normalizeH="0" baseline="0" dirty="0" smtClean="0">
                          <a:ln>
                            <a:noFill/>
                          </a:ln>
                          <a:solidFill>
                            <a:schemeClr val="tx1"/>
                          </a:solidFill>
                          <a:effectLst/>
                          <a:latin typeface="Times New Roman" pitchFamily="18" charset="0"/>
                        </a:rPr>
                        <a:t>888-INFO-FDA</a:t>
                      </a:r>
                    </a:p>
                  </a:txBody>
                  <a:tcPr anchor="ctr" horzOverflow="overflow">
                    <a:lnL>
                      <a:noFill/>
                    </a:lnL>
                    <a:lnR>
                      <a:noFill/>
                    </a:lnR>
                    <a:lnT>
                      <a:noFill/>
                    </a:lnT>
                    <a:lnB>
                      <a:noFill/>
                    </a:lnB>
                    <a:lnTlToBr>
                      <a:noFill/>
                    </a:lnTlToBr>
                    <a:lnBlToTr>
                      <a:noFill/>
                    </a:lnBlToTr>
                    <a:noFill/>
                  </a:tcPr>
                </a:tc>
              </a:tr>
            </a:tbl>
          </a:graphicData>
        </a:graphic>
      </p:graphicFrame>
      <p:sp>
        <p:nvSpPr>
          <p:cNvPr id="5" name="Rectangle 10"/>
          <p:cNvSpPr>
            <a:spLocks noChangeArrowheads="1"/>
          </p:cNvSpPr>
          <p:nvPr/>
        </p:nvSpPr>
        <p:spPr bwMode="auto">
          <a:xfrm>
            <a:off x="1524000" y="1828800"/>
            <a:ext cx="7620000" cy="4154984"/>
          </a:xfrm>
          <a:prstGeom prst="rect">
            <a:avLst/>
          </a:prstGeom>
          <a:noFill/>
          <a:ln w="9525" algn="ctr">
            <a:noFill/>
            <a:miter lim="800000"/>
            <a:headEnd/>
            <a:tailEnd/>
          </a:ln>
        </p:spPr>
        <p:txBody>
          <a:bodyPr wrap="square" anchor="ctr">
            <a:spAutoFit/>
          </a:bodyPr>
          <a:lstStyle/>
          <a:p>
            <a:pPr eaLnBrk="0" hangingPunct="0"/>
            <a:r>
              <a:rPr lang="en-US" sz="2400" dirty="0">
                <a:latin typeface="Times New Roman" pitchFamily="18" charset="0"/>
              </a:rPr>
              <a:t/>
            </a:r>
            <a:br>
              <a:rPr lang="en-US" sz="2400" dirty="0">
                <a:latin typeface="Times New Roman" pitchFamily="18" charset="0"/>
              </a:rPr>
            </a:br>
            <a:endParaRPr lang="en-US" sz="1200" b="1" dirty="0">
              <a:latin typeface="Times New Roman" pitchFamily="18" charset="0"/>
            </a:endParaRPr>
          </a:p>
          <a:p>
            <a:pPr eaLnBrk="0" hangingPunct="0"/>
            <a:r>
              <a:rPr lang="en-US" sz="2400" b="1" dirty="0">
                <a:latin typeface="Times New Roman" pitchFamily="18" charset="0"/>
              </a:rPr>
              <a:t>FDA Announces the Use of New Electronic Drug Labels to Help Better Inform the Public and Improve Patient Safety</a:t>
            </a:r>
          </a:p>
          <a:p>
            <a:pPr eaLnBrk="0" hangingPunct="0"/>
            <a:r>
              <a:rPr lang="en-US" sz="1600" dirty="0">
                <a:latin typeface="Times New Roman" pitchFamily="18" charset="0"/>
              </a:rPr>
              <a:t>In a continuing effort to use modern information technology to help inform the public and health care providers and to further improve patient safety, the Food and Drug Administration (FDA) today began requiring drug manufacturers to submit prescription drug label information to FDA in a new electronic format. This electronic format will allow healthcare providers and the general public to more easily access the product information found in the FDA-approved package inserts ("labels") for all approved medicines in the United States.</a:t>
            </a:r>
            <a:endParaRPr lang="en-US" sz="4400" dirty="0">
              <a:latin typeface="Times New Roman" pitchFamily="18" charset="0"/>
            </a:endParaRPr>
          </a:p>
          <a:p>
            <a:pPr eaLnBrk="0" hangingPunct="0"/>
            <a:endParaRPr lang="en-US" sz="4400" dirty="0">
              <a:latin typeface="Times New Roman" pitchFamily="18" charset="0"/>
            </a:endParaRPr>
          </a:p>
        </p:txBody>
      </p:sp>
      <p:sp>
        <p:nvSpPr>
          <p:cNvPr id="6" name="Text Box 11"/>
          <p:cNvSpPr txBox="1">
            <a:spLocks noChangeArrowheads="1"/>
          </p:cNvSpPr>
          <p:nvPr/>
        </p:nvSpPr>
        <p:spPr bwMode="auto">
          <a:xfrm>
            <a:off x="1524001" y="5562600"/>
            <a:ext cx="7619999" cy="707886"/>
          </a:xfrm>
          <a:prstGeom prst="rect">
            <a:avLst/>
          </a:prstGeom>
          <a:noFill/>
          <a:ln w="9525" algn="ctr">
            <a:noFill/>
            <a:miter lim="800000"/>
            <a:headEnd/>
            <a:tailEnd/>
          </a:ln>
        </p:spPr>
        <p:txBody>
          <a:bodyPr wrap="square" anchor="b">
            <a:spAutoFit/>
          </a:bodyPr>
          <a:lstStyle/>
          <a:p>
            <a:pPr eaLnBrk="0" hangingPunct="0">
              <a:spcBef>
                <a:spcPct val="50000"/>
              </a:spcBef>
            </a:pPr>
            <a:r>
              <a:rPr lang="en-US" sz="2000" b="1" dirty="0">
                <a:solidFill>
                  <a:schemeClr val="accent2"/>
                </a:solidFill>
                <a:latin typeface="+mj-lt"/>
              </a:rPr>
              <a:t>Pharmaceutical Companies must provide information for electronic labels to FDA using controlled terminology</a:t>
            </a:r>
          </a:p>
        </p:txBody>
      </p:sp>
      <p:pic>
        <p:nvPicPr>
          <p:cNvPr id="7" name="Picture 6"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14300"/>
            <a:ext cx="7467600" cy="1143000"/>
          </a:xfrm>
        </p:spPr>
        <p:txBody>
          <a:bodyPr/>
          <a:lstStyle/>
          <a:p>
            <a:r>
              <a:rPr lang="en-US" sz="3400" dirty="0" smtClean="0">
                <a:solidFill>
                  <a:schemeClr val="bg1"/>
                </a:solidFill>
              </a:rPr>
              <a:t>FDA </a:t>
            </a:r>
            <a:r>
              <a:rPr lang="en-US" sz="3400" dirty="0" smtClean="0">
                <a:solidFill>
                  <a:schemeClr val="bg1"/>
                </a:solidFill>
              </a:rPr>
              <a:t>Structured Product </a:t>
            </a:r>
            <a:r>
              <a:rPr lang="en-US" sz="3400" dirty="0" smtClean="0">
                <a:solidFill>
                  <a:schemeClr val="bg1"/>
                </a:solidFill>
              </a:rPr>
              <a:t>Labels</a:t>
            </a:r>
            <a:endParaRPr lang="en-US" sz="3400" dirty="0">
              <a:solidFill>
                <a:schemeClr val="bg1"/>
              </a:solidFill>
            </a:endParaRPr>
          </a:p>
        </p:txBody>
      </p:sp>
      <p:sp>
        <p:nvSpPr>
          <p:cNvPr id="3" name="Content Placeholder 2"/>
          <p:cNvSpPr>
            <a:spLocks noGrp="1"/>
          </p:cNvSpPr>
          <p:nvPr>
            <p:ph idx="1"/>
          </p:nvPr>
        </p:nvSpPr>
        <p:spPr/>
        <p:txBody>
          <a:bodyPr/>
          <a:lstStyle/>
          <a:p>
            <a:pPr>
              <a:lnSpc>
                <a:spcPct val="80000"/>
              </a:lnSpc>
            </a:pPr>
            <a:r>
              <a:rPr lang="en-US" sz="2200" b="1" dirty="0" smtClean="0">
                <a:ln w="1905"/>
                <a:solidFill>
                  <a:sysClr val="windowText" lastClr="000000"/>
                </a:solidFill>
                <a:effectLst>
                  <a:innerShdw blurRad="69850" dist="43180" dir="5400000">
                    <a:srgbClr val="000000">
                      <a:alpha val="65000"/>
                    </a:srgbClr>
                  </a:innerShdw>
                </a:effectLst>
              </a:rPr>
              <a:t>FDA needs rapid turnaround terminology for the content of labels but doesn’t want to be in the terminology business.</a:t>
            </a:r>
          </a:p>
          <a:p>
            <a:pPr>
              <a:lnSpc>
                <a:spcPct val="80000"/>
              </a:lnSpc>
            </a:pPr>
            <a:endParaRPr lang="en-US" sz="2000" b="1" dirty="0" smtClean="0">
              <a:ln w="1905"/>
              <a:solidFill>
                <a:sysClr val="windowText" lastClr="000000"/>
              </a:solidFill>
              <a:effectLst>
                <a:innerShdw blurRad="69850" dist="43180" dir="5400000">
                  <a:srgbClr val="000000">
                    <a:alpha val="65000"/>
                  </a:srgbClr>
                </a:innerShdw>
              </a:effectLst>
            </a:endParaRPr>
          </a:p>
          <a:p>
            <a:pPr>
              <a:lnSpc>
                <a:spcPct val="80000"/>
              </a:lnSpc>
            </a:pPr>
            <a:r>
              <a:rPr lang="en-US" sz="2200" b="1" dirty="0" smtClean="0">
                <a:ln w="1905"/>
                <a:solidFill>
                  <a:sysClr val="windowText" lastClr="000000"/>
                </a:solidFill>
                <a:effectLst>
                  <a:innerShdw blurRad="69850" dist="43180" dir="5400000">
                    <a:srgbClr val="000000">
                      <a:alpha val="65000"/>
                    </a:srgbClr>
                  </a:innerShdw>
                </a:effectLst>
              </a:rPr>
              <a:t>FDA requests terminology in various areas related to product labels, NCI editors work with them, integrate them into NCI Thesaurus, and tag them with subset properties.  FDA publishes the lists on their website, and provides links to NCI Thesaurus.</a:t>
            </a:r>
          </a:p>
          <a:p>
            <a:pPr lvl="1">
              <a:lnSpc>
                <a:spcPct val="80000"/>
              </a:lnSpc>
            </a:pPr>
            <a:r>
              <a:rPr lang="en-US" sz="2200" b="1" dirty="0" smtClean="0">
                <a:ln w="1905"/>
                <a:solidFill>
                  <a:sysClr val="windowText" lastClr="000000"/>
                </a:solidFill>
                <a:effectLst>
                  <a:innerShdw blurRad="69850" dist="43180" dir="5400000">
                    <a:srgbClr val="000000">
                      <a:alpha val="65000"/>
                    </a:srgbClr>
                  </a:innerShdw>
                </a:effectLst>
              </a:rPr>
              <a:t>Examples </a:t>
            </a:r>
          </a:p>
          <a:p>
            <a:pPr lvl="2">
              <a:lnSpc>
                <a:spcPct val="80000"/>
              </a:lnSpc>
            </a:pPr>
            <a:r>
              <a:rPr lang="en-US" sz="2200" b="1" dirty="0" smtClean="0">
                <a:ln w="1905"/>
                <a:solidFill>
                  <a:sysClr val="windowText" lastClr="000000"/>
                </a:solidFill>
                <a:effectLst>
                  <a:innerShdw blurRad="69850" dist="43180" dir="5400000">
                    <a:srgbClr val="000000">
                      <a:alpha val="65000"/>
                    </a:srgbClr>
                  </a:innerShdw>
                </a:effectLst>
              </a:rPr>
              <a:t>Route of Administration</a:t>
            </a:r>
          </a:p>
          <a:p>
            <a:pPr lvl="2">
              <a:lnSpc>
                <a:spcPct val="80000"/>
              </a:lnSpc>
            </a:pPr>
            <a:r>
              <a:rPr lang="en-US" sz="2200" b="1" dirty="0" smtClean="0">
                <a:ln w="1905"/>
                <a:solidFill>
                  <a:sysClr val="windowText" lastClr="000000"/>
                </a:solidFill>
                <a:effectLst>
                  <a:innerShdw blurRad="69850" dist="43180" dir="5400000">
                    <a:srgbClr val="000000">
                      <a:alpha val="65000"/>
                    </a:srgbClr>
                  </a:innerShdw>
                </a:effectLst>
              </a:rPr>
              <a:t>Unit of Presentation (Potency)</a:t>
            </a:r>
          </a:p>
          <a:p>
            <a:pPr lvl="2">
              <a:lnSpc>
                <a:spcPct val="80000"/>
              </a:lnSpc>
            </a:pPr>
            <a:r>
              <a:rPr lang="en-US" sz="2200" b="1" dirty="0" smtClean="0">
                <a:ln w="1905"/>
                <a:solidFill>
                  <a:sysClr val="windowText" lastClr="000000"/>
                </a:solidFill>
                <a:effectLst>
                  <a:innerShdw blurRad="69850" dist="43180" dir="5400000">
                    <a:srgbClr val="000000">
                      <a:alpha val="65000"/>
                    </a:srgbClr>
                  </a:innerShdw>
                </a:effectLst>
              </a:rPr>
              <a:t>Dosage Form</a:t>
            </a:r>
          </a:p>
          <a:p>
            <a:pPr lvl="2">
              <a:lnSpc>
                <a:spcPct val="80000"/>
              </a:lnSpc>
            </a:pPr>
            <a:r>
              <a:rPr lang="en-US" sz="2200" b="1" dirty="0" smtClean="0">
                <a:ln w="1905"/>
                <a:solidFill>
                  <a:sysClr val="windowText" lastClr="000000"/>
                </a:solidFill>
                <a:effectLst>
                  <a:innerShdw blurRad="69850" dist="43180" dir="5400000">
                    <a:srgbClr val="000000">
                      <a:alpha val="65000"/>
                    </a:srgbClr>
                  </a:innerShdw>
                </a:effectLst>
              </a:rPr>
              <a:t>Package Type</a:t>
            </a:r>
          </a:p>
          <a:p>
            <a:pPr lvl="2">
              <a:lnSpc>
                <a:spcPct val="80000"/>
              </a:lnSpc>
              <a:buFontTx/>
              <a:buNone/>
            </a:pPr>
            <a:endParaRPr lang="en-US" sz="2200" b="1" dirty="0" smtClean="0">
              <a:ln w="1905"/>
              <a:solidFill>
                <a:sysClr val="windowText" lastClr="000000"/>
              </a:solidFill>
              <a:effectLst>
                <a:innerShdw blurRad="69850" dist="43180" dir="5400000">
                  <a:srgbClr val="000000">
                    <a:alpha val="65000"/>
                  </a:srgbClr>
                </a:innerShdw>
              </a:effectLst>
            </a:endParaRPr>
          </a:p>
          <a:p>
            <a:pPr>
              <a:lnSpc>
                <a:spcPct val="80000"/>
              </a:lnSpc>
            </a:pPr>
            <a:r>
              <a:rPr lang="en-US" sz="2200" b="1" dirty="0" smtClean="0">
                <a:ln w="1905"/>
                <a:solidFill>
                  <a:sysClr val="windowText" lastClr="000000"/>
                </a:solidFill>
                <a:effectLst>
                  <a:innerShdw blurRad="69850" dist="43180" dir="5400000">
                    <a:srgbClr val="000000">
                      <a:alpha val="65000"/>
                    </a:srgbClr>
                  </a:innerShdw>
                </a:effectLst>
              </a:rPr>
              <a:t>FDA SPL Web page:</a:t>
            </a:r>
          </a:p>
          <a:p>
            <a:pPr>
              <a:lnSpc>
                <a:spcPct val="80000"/>
              </a:lnSpc>
              <a:buNone/>
            </a:pPr>
            <a:r>
              <a:rPr lang="en-US" sz="2200" b="1" dirty="0" smtClean="0">
                <a:ln w="1905"/>
                <a:solidFill>
                  <a:sysClr val="windowText" lastClr="000000"/>
                </a:solidFill>
                <a:effectLst>
                  <a:innerShdw blurRad="69850" dist="43180" dir="5400000">
                    <a:srgbClr val="000000">
                      <a:alpha val="65000"/>
                    </a:srgbClr>
                  </a:innerShdw>
                </a:effectLst>
              </a:rPr>
              <a:t>	</a:t>
            </a:r>
            <a:r>
              <a:rPr lang="en-US" sz="2200" b="1" dirty="0" err="1" smtClean="0">
                <a:ln w="1905"/>
                <a:solidFill>
                  <a:sysClr val="windowText" lastClr="000000"/>
                </a:solidFill>
                <a:effectLst>
                  <a:innerShdw blurRad="69850" dist="43180" dir="5400000">
                    <a:srgbClr val="000000">
                      <a:alpha val="65000"/>
                    </a:srgbClr>
                  </a:innerShdw>
                </a:effectLst>
                <a:hlinkClick r:id="rId2"/>
              </a:rPr>
              <a:t>http://www.fda.gov/oc/datacouncil/spl.html</a:t>
            </a:r>
            <a:r>
              <a:rPr lang="en-US" sz="2200" b="1" dirty="0" smtClean="0">
                <a:ln w="1905"/>
                <a:solidFill>
                  <a:sysClr val="windowText" lastClr="000000"/>
                </a:solidFill>
                <a:effectLst>
                  <a:innerShdw blurRad="69850" dist="43180" dir="5400000">
                    <a:srgbClr val="000000">
                      <a:alpha val="65000"/>
                    </a:srgbClr>
                  </a:innerShdw>
                </a:effectLst>
              </a:rPr>
              <a:t> </a:t>
            </a:r>
          </a:p>
          <a:p>
            <a:endParaRPr lang="en-US" dirty="0"/>
          </a:p>
        </p:txBody>
      </p:sp>
      <p:pic>
        <p:nvPicPr>
          <p:cNvPr id="4" name="Picture 3"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15200" cy="1143000"/>
          </a:xfrm>
        </p:spPr>
        <p:txBody>
          <a:bodyPr/>
          <a:lstStyle/>
          <a:p>
            <a:r>
              <a:rPr lang="en-US" sz="3600" dirty="0" smtClean="0"/>
              <a:t>SPL in NCIt</a:t>
            </a:r>
            <a:endParaRPr lang="en-US" sz="3600" dirty="0"/>
          </a:p>
        </p:txBody>
      </p:sp>
      <p:sp>
        <p:nvSpPr>
          <p:cNvPr id="3" name="Content Placeholder 2"/>
          <p:cNvSpPr>
            <a:spLocks noGrp="1"/>
          </p:cNvSpPr>
          <p:nvPr>
            <p:ph idx="1"/>
          </p:nvPr>
        </p:nvSpPr>
        <p:spPr>
          <a:xfrm>
            <a:off x="914400" y="1524000"/>
            <a:ext cx="7924800" cy="5095875"/>
          </a:xfrm>
        </p:spPr>
        <p:txBody>
          <a:bodyPr/>
          <a:lstStyle/>
          <a:p>
            <a:pPr lvl="1">
              <a:lnSpc>
                <a:spcPct val="90000"/>
              </a:lnSpc>
              <a:buClr>
                <a:srgbClr val="C00000"/>
              </a:buClr>
              <a:buFont typeface="Arial" pitchFamily="34" charset="0"/>
              <a:buChar char="•"/>
            </a:pPr>
            <a:r>
              <a:rPr lang="en-US" sz="2300" b="1" dirty="0" smtClean="0">
                <a:ln w="1905"/>
                <a:solidFill>
                  <a:sysClr val="windowText" lastClr="000000"/>
                </a:solidFill>
                <a:effectLst>
                  <a:innerShdw blurRad="69850" dist="43180" dir="5400000">
                    <a:srgbClr val="000000">
                      <a:alpha val="65000"/>
                    </a:srgbClr>
                  </a:innerShdw>
                </a:effectLst>
              </a:rPr>
              <a:t>For solid oral dosage form appearance</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SPL Color </a:t>
            </a:r>
            <a:r>
              <a:rPr lang="en-US" b="1" dirty="0" smtClean="0">
                <a:ln w="1905"/>
                <a:solidFill>
                  <a:sysClr val="windowText" lastClr="000000"/>
                </a:solidFill>
                <a:effectLst>
                  <a:innerShdw blurRad="69850" dist="43180" dir="5400000">
                    <a:srgbClr val="000000">
                      <a:alpha val="65000"/>
                    </a:srgbClr>
                  </a:innerShdw>
                </a:effectLst>
              </a:rPr>
              <a:t>– BLUE  </a:t>
            </a:r>
            <a:r>
              <a:rPr lang="en-US" b="1" dirty="0" smtClean="0">
                <a:ln w="1905"/>
                <a:solidFill>
                  <a:sysClr val="windowText" lastClr="000000"/>
                </a:solidFill>
                <a:effectLst>
                  <a:innerShdw blurRad="69850" dist="43180" dir="5400000">
                    <a:srgbClr val="000000">
                      <a:alpha val="65000"/>
                    </a:srgbClr>
                  </a:innerShdw>
                </a:effectLst>
              </a:rPr>
              <a:t>C48333</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SPL Shape - ROUND </a:t>
            </a:r>
            <a:r>
              <a:rPr lang="en-US" b="1" dirty="0" smtClean="0">
                <a:ln w="1905"/>
                <a:solidFill>
                  <a:sysClr val="windowText" lastClr="000000"/>
                </a:solidFill>
                <a:effectLst>
                  <a:innerShdw blurRad="69850" dist="43180" dir="5400000">
                    <a:srgbClr val="000000">
                      <a:alpha val="65000"/>
                    </a:srgbClr>
                  </a:innerShdw>
                </a:effectLst>
              </a:rPr>
              <a:t> C48348</a:t>
            </a:r>
            <a:endParaRPr lang="en-US" b="1" dirty="0" smtClean="0">
              <a:ln w="1905"/>
              <a:solidFill>
                <a:sysClr val="windowText" lastClr="000000"/>
              </a:solidFill>
              <a:effectLst>
                <a:innerShdw blurRad="69850" dist="43180" dir="5400000">
                  <a:srgbClr val="000000">
                    <a:alpha val="65000"/>
                  </a:srgbClr>
                </a:innerShdw>
              </a:effectLst>
            </a:endParaRPr>
          </a:p>
          <a:p>
            <a:pPr lvl="1">
              <a:lnSpc>
                <a:spcPct val="90000"/>
              </a:lnSpc>
              <a:buClr>
                <a:srgbClr val="C00000"/>
              </a:buClr>
            </a:pPr>
            <a:r>
              <a:rPr lang="en-US" sz="2300" b="1" dirty="0" smtClean="0">
                <a:ln w="1905"/>
                <a:solidFill>
                  <a:sysClr val="windowText" lastClr="000000"/>
                </a:solidFill>
                <a:effectLst>
                  <a:innerShdw blurRad="69850" dist="43180" dir="5400000">
                    <a:srgbClr val="000000">
                      <a:alpha val="65000"/>
                    </a:srgbClr>
                  </a:innerShdw>
                </a:effectLst>
              </a:rPr>
              <a:t>For drug interactions</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Contributing Factor </a:t>
            </a:r>
            <a:r>
              <a:rPr lang="en-US" b="1" dirty="0" smtClean="0">
                <a:ln w="1905"/>
                <a:solidFill>
                  <a:sysClr val="windowText" lastClr="000000"/>
                </a:solidFill>
                <a:effectLst>
                  <a:innerShdw blurRad="69850" dist="43180" dir="5400000">
                    <a:srgbClr val="000000">
                      <a:alpha val="65000"/>
                    </a:srgbClr>
                  </a:innerShdw>
                </a:effectLst>
              </a:rPr>
              <a:t>- General </a:t>
            </a:r>
            <a:r>
              <a:rPr lang="en-US" b="1" dirty="0" smtClean="0">
                <a:ln w="1905"/>
                <a:solidFill>
                  <a:sysClr val="windowText" lastClr="000000"/>
                </a:solidFill>
                <a:effectLst>
                  <a:innerShdw blurRad="69850" dist="43180" dir="5400000">
                    <a:srgbClr val="000000">
                      <a:alpha val="65000"/>
                    </a:srgbClr>
                  </a:innerShdw>
                </a:effectLst>
              </a:rPr>
              <a:t>- FOOD OR FOOD PRODUCT </a:t>
            </a:r>
            <a:r>
              <a:rPr lang="en-US" b="1" dirty="0" smtClean="0">
                <a:ln w="1905"/>
                <a:solidFill>
                  <a:sysClr val="windowText" lastClr="000000"/>
                </a:solidFill>
                <a:effectLst>
                  <a:innerShdw blurRad="69850" dist="43180" dir="5400000">
                    <a:srgbClr val="000000">
                      <a:alpha val="65000"/>
                    </a:srgbClr>
                  </a:innerShdw>
                </a:effectLst>
              </a:rPr>
              <a:t> C1949</a:t>
            </a:r>
            <a:endParaRPr lang="en-US" b="1" dirty="0" smtClean="0">
              <a:ln w="1905"/>
              <a:solidFill>
                <a:sysClr val="windowText" lastClr="000000"/>
              </a:solidFill>
              <a:effectLst>
                <a:innerShdw blurRad="69850" dist="43180" dir="5400000">
                  <a:srgbClr val="000000">
                    <a:alpha val="65000"/>
                  </a:srgbClr>
                </a:innerShdw>
              </a:effectLst>
            </a:endParaRP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Type of Drug Interaction Consequence  - PHARMACOKINETIC EFFECT </a:t>
            </a:r>
            <a:r>
              <a:rPr lang="en-US" b="1" dirty="0" smtClean="0">
                <a:ln w="1905"/>
                <a:solidFill>
                  <a:sysClr val="windowText" lastClr="000000"/>
                </a:solidFill>
                <a:effectLst>
                  <a:innerShdw blurRad="69850" dist="43180" dir="5400000">
                    <a:srgbClr val="000000">
                      <a:alpha val="65000"/>
                    </a:srgbClr>
                  </a:innerShdw>
                </a:effectLst>
              </a:rPr>
              <a:t> C54386</a:t>
            </a:r>
            <a:endParaRPr lang="en-US" b="1" dirty="0" smtClean="0">
              <a:ln w="1905"/>
              <a:solidFill>
                <a:sysClr val="windowText" lastClr="000000"/>
              </a:solidFill>
              <a:effectLst>
                <a:innerShdw blurRad="69850" dist="43180" dir="5400000">
                  <a:srgbClr val="000000">
                    <a:alpha val="65000"/>
                  </a:srgbClr>
                </a:innerShdw>
              </a:effectLst>
            </a:endParaRP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Pharmacokinetic Effect Consequence - INCREASED DRUG LEVEL </a:t>
            </a:r>
            <a:r>
              <a:rPr lang="en-US" b="1" dirty="0" err="1" smtClean="0">
                <a:ln w="1905"/>
                <a:solidFill>
                  <a:sysClr val="windowText" lastClr="000000"/>
                </a:solidFill>
                <a:effectLst>
                  <a:innerShdw blurRad="69850" dist="43180" dir="5400000">
                    <a:srgbClr val="000000">
                      <a:alpha val="65000"/>
                    </a:srgbClr>
                  </a:innerShdw>
                </a:effectLst>
              </a:rPr>
              <a:t>C54355</a:t>
            </a:r>
            <a:endParaRPr lang="en-US" b="1" dirty="0" smtClean="0">
              <a:ln w="1905"/>
              <a:solidFill>
                <a:sysClr val="windowText" lastClr="000000"/>
              </a:solidFill>
              <a:effectLst>
                <a:innerShdw blurRad="69850" dist="43180" dir="5400000">
                  <a:srgbClr val="000000">
                    <a:alpha val="65000"/>
                  </a:srgbClr>
                </a:innerShdw>
              </a:effectLst>
            </a:endParaRP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Limitation of Use </a:t>
            </a:r>
            <a:r>
              <a:rPr lang="en-US" b="1" dirty="0" smtClean="0">
                <a:ln w="1905"/>
                <a:solidFill>
                  <a:sysClr val="windowText" lastClr="000000"/>
                </a:solidFill>
                <a:effectLst>
                  <a:innerShdw blurRad="69850" dist="43180" dir="5400000">
                    <a:srgbClr val="000000">
                      <a:alpha val="65000"/>
                    </a:srgbClr>
                  </a:innerShdw>
                </a:effectLst>
              </a:rPr>
              <a:t>– CONTRAINDICATION  </a:t>
            </a:r>
            <a:r>
              <a:rPr lang="en-US" b="1" dirty="0" smtClean="0">
                <a:ln w="1905"/>
                <a:solidFill>
                  <a:sysClr val="windowText" lastClr="000000"/>
                </a:solidFill>
                <a:effectLst>
                  <a:innerShdw blurRad="69850" dist="43180" dir="5400000">
                    <a:srgbClr val="000000">
                      <a:alpha val="65000"/>
                    </a:srgbClr>
                  </a:innerShdw>
                </a:effectLst>
              </a:rPr>
              <a:t>C50646</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Sex </a:t>
            </a:r>
            <a:r>
              <a:rPr lang="en-US" b="1" dirty="0" smtClean="0">
                <a:ln w="1905"/>
                <a:solidFill>
                  <a:sysClr val="windowText" lastClr="000000"/>
                </a:solidFill>
                <a:effectLst>
                  <a:innerShdw blurRad="69850" dist="43180" dir="5400000">
                    <a:srgbClr val="000000">
                      <a:alpha val="65000"/>
                    </a:srgbClr>
                  </a:innerShdw>
                </a:effectLst>
              </a:rPr>
              <a:t>– FEMALE  </a:t>
            </a:r>
            <a:r>
              <a:rPr lang="en-US" b="1" dirty="0" smtClean="0">
                <a:ln w="1905"/>
                <a:solidFill>
                  <a:sysClr val="windowText" lastClr="000000"/>
                </a:solidFill>
                <a:effectLst>
                  <a:innerShdw blurRad="69850" dist="43180" dir="5400000">
                    <a:srgbClr val="000000">
                      <a:alpha val="65000"/>
                    </a:srgbClr>
                  </a:innerShdw>
                </a:effectLst>
              </a:rPr>
              <a:t>C16576</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Race - ASIAN </a:t>
            </a:r>
            <a:r>
              <a:rPr lang="en-US" b="1" dirty="0" smtClean="0">
                <a:ln w="1905"/>
                <a:solidFill>
                  <a:sysClr val="windowText" lastClr="000000"/>
                </a:solidFill>
                <a:effectLst>
                  <a:innerShdw blurRad="69850" dist="43180" dir="5400000">
                    <a:srgbClr val="000000">
                      <a:alpha val="65000"/>
                    </a:srgbClr>
                  </a:innerShdw>
                </a:effectLst>
              </a:rPr>
              <a:t> C41259</a:t>
            </a:r>
            <a:endParaRPr lang="en-US" b="1" dirty="0" smtClean="0">
              <a:ln w="1905"/>
              <a:solidFill>
                <a:sysClr val="windowText" lastClr="000000"/>
              </a:solidFill>
              <a:effectLst>
                <a:innerShdw blurRad="69850" dist="43180" dir="5400000">
                  <a:srgbClr val="000000">
                    <a:alpha val="65000"/>
                  </a:srgbClr>
                </a:innerShdw>
              </a:effectLst>
            </a:endParaRPr>
          </a:p>
          <a:p>
            <a:pPr lvl="1">
              <a:lnSpc>
                <a:spcPct val="90000"/>
              </a:lnSpc>
              <a:buClr>
                <a:srgbClr val="C00000"/>
              </a:buClr>
            </a:pPr>
            <a:r>
              <a:rPr lang="en-US" sz="2300" b="1" dirty="0" smtClean="0">
                <a:ln w="1905"/>
                <a:solidFill>
                  <a:sysClr val="windowText" lastClr="000000"/>
                </a:solidFill>
                <a:effectLst>
                  <a:innerShdw blurRad="69850" dist="43180" dir="5400000">
                    <a:srgbClr val="000000">
                      <a:alpha val="65000"/>
                    </a:srgbClr>
                  </a:innerShdw>
                </a:effectLst>
              </a:rPr>
              <a:t>Other</a:t>
            </a:r>
          </a:p>
          <a:p>
            <a:pPr lvl="2">
              <a:lnSpc>
                <a:spcPct val="90000"/>
              </a:lnSpc>
              <a:buClr>
                <a:srgbClr val="C00000"/>
              </a:buClr>
            </a:pPr>
            <a:r>
              <a:rPr lang="en-US" b="1" dirty="0" smtClean="0">
                <a:ln w="1905"/>
                <a:solidFill>
                  <a:sysClr val="windowText" lastClr="000000"/>
                </a:solidFill>
                <a:effectLst>
                  <a:innerShdw blurRad="69850" dist="43180" dir="5400000">
                    <a:srgbClr val="000000">
                      <a:alpha val="65000"/>
                    </a:srgbClr>
                  </a:innerShdw>
                </a:effectLst>
              </a:rPr>
              <a:t>SPL DEA Schedule </a:t>
            </a:r>
            <a:r>
              <a:rPr lang="en-US" b="1" dirty="0" smtClean="0">
                <a:ln w="1905"/>
                <a:solidFill>
                  <a:sysClr val="windowText" lastClr="000000"/>
                </a:solidFill>
                <a:effectLst>
                  <a:innerShdw blurRad="69850" dist="43180" dir="5400000">
                    <a:srgbClr val="000000">
                      <a:alpha val="65000"/>
                    </a:srgbClr>
                  </a:innerShdw>
                </a:effectLst>
              </a:rPr>
              <a:t>-  CII  C48675</a:t>
            </a:r>
            <a:endParaRPr lang="en-US" b="1" dirty="0" smtClean="0">
              <a:ln w="1905"/>
              <a:solidFill>
                <a:sysClr val="windowText" lastClr="000000"/>
              </a:solidFill>
              <a:effectLst>
                <a:innerShdw blurRad="69850" dist="43180" dir="5400000">
                  <a:srgbClr val="000000">
                    <a:alpha val="65000"/>
                  </a:srgbClr>
                </a:innerShdw>
              </a:effectLst>
            </a:endParaRPr>
          </a:p>
          <a:p>
            <a:pPr>
              <a:buClr>
                <a:srgbClr val="C00000"/>
              </a:buClr>
            </a:pPr>
            <a:endParaRPr lang="en-US" dirty="0"/>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Concept details from Browser</a:t>
            </a:r>
            <a:endParaRPr lang="en-US" sz="3400" dirty="0"/>
          </a:p>
        </p:txBody>
      </p:sp>
      <p:pic>
        <p:nvPicPr>
          <p:cNvPr id="4" name="Picture 3" descr="Milligram1.tiff"/>
          <p:cNvPicPr>
            <a:picLocks noChangeAspect="1"/>
          </p:cNvPicPr>
          <p:nvPr/>
        </p:nvPicPr>
        <p:blipFill>
          <a:blip r:embed="rId2"/>
          <a:stretch>
            <a:fillRect/>
          </a:stretch>
        </p:blipFill>
        <p:spPr>
          <a:xfrm>
            <a:off x="1371600" y="1371600"/>
            <a:ext cx="7772400" cy="5486400"/>
          </a:xfrm>
          <a:prstGeom prst="rect">
            <a:avLst/>
          </a:prstGeom>
          <a:ln>
            <a:solidFill>
              <a:schemeClr val="bg2">
                <a:lumMod val="75000"/>
              </a:schemeClr>
            </a:solidFill>
          </a:ln>
        </p:spPr>
      </p:pic>
      <p:pic>
        <p:nvPicPr>
          <p:cNvPr id="5" name="Picture 4"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91400" cy="990600"/>
          </a:xfrm>
        </p:spPr>
        <p:txBody>
          <a:bodyPr/>
          <a:lstStyle/>
          <a:p>
            <a:r>
              <a:rPr lang="en-US" sz="3400" dirty="0" smtClean="0"/>
              <a:t>Concept details from Browser (2)</a:t>
            </a:r>
            <a:endParaRPr lang="en-US" sz="3400" dirty="0"/>
          </a:p>
        </p:txBody>
      </p:sp>
      <p:pic>
        <p:nvPicPr>
          <p:cNvPr id="4" name="Picture 3" descr="Milligram2.tiff"/>
          <p:cNvPicPr>
            <a:picLocks noChangeAspect="1"/>
          </p:cNvPicPr>
          <p:nvPr/>
        </p:nvPicPr>
        <p:blipFill>
          <a:blip r:embed="rId2"/>
          <a:stretch>
            <a:fillRect/>
          </a:stretch>
        </p:blipFill>
        <p:spPr>
          <a:xfrm>
            <a:off x="1371600" y="1371600"/>
            <a:ext cx="7772400" cy="5350343"/>
          </a:xfrm>
          <a:prstGeom prst="rect">
            <a:avLst/>
          </a:prstGeom>
          <a:ln>
            <a:solidFill>
              <a:schemeClr val="bg2">
                <a:lumMod val="75000"/>
              </a:schemeClr>
            </a:solidFill>
          </a:ln>
        </p:spPr>
      </p:pic>
      <p:pic>
        <p:nvPicPr>
          <p:cNvPr id="5" name="Picture 4"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315200" cy="1143000"/>
          </a:xfrm>
        </p:spPr>
        <p:txBody>
          <a:bodyPr/>
          <a:lstStyle/>
          <a:p>
            <a:r>
              <a:rPr lang="en-US" sz="3600" dirty="0" smtClean="0"/>
              <a:t>CDISC Terminology</a:t>
            </a:r>
            <a:endParaRPr lang="en-US" sz="3600" dirty="0"/>
          </a:p>
        </p:txBody>
      </p:sp>
      <p:sp>
        <p:nvSpPr>
          <p:cNvPr id="3" name="Content Placeholder 2"/>
          <p:cNvSpPr>
            <a:spLocks noGrp="1"/>
          </p:cNvSpPr>
          <p:nvPr>
            <p:ph idx="1"/>
          </p:nvPr>
        </p:nvSpPr>
        <p:spPr>
          <a:xfrm>
            <a:off x="1524000" y="1524000"/>
            <a:ext cx="7315200" cy="5486400"/>
          </a:xfrm>
        </p:spPr>
        <p:txBody>
          <a:bodyPr/>
          <a:lstStyle/>
          <a:p>
            <a:r>
              <a:rPr lang="en-US" sz="2000" b="1" dirty="0" smtClean="0">
                <a:ln w="1905"/>
                <a:solidFill>
                  <a:sysClr val="windowText" lastClr="000000"/>
                </a:solidFill>
                <a:effectLst>
                  <a:innerShdw blurRad="69850" dist="43180" dir="5400000">
                    <a:srgbClr val="000000">
                      <a:alpha val="65000"/>
                    </a:srgbClr>
                  </a:innerShdw>
                </a:effectLst>
              </a:rPr>
              <a:t>Clinical Data Interchange Standards Consortium (CDISC) is an international, non-profit organization that develops and supports global data standards for medical research. </a:t>
            </a:r>
          </a:p>
          <a:p>
            <a:endParaRPr lang="en-US" sz="14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FDA points to CDISC as key provider of clinical &amp; preclinical standards:  </a:t>
            </a:r>
            <a:r>
              <a:rPr lang="en-US" sz="2000" b="1" i="1" dirty="0" smtClean="0">
                <a:ln w="1905"/>
                <a:solidFill>
                  <a:sysClr val="windowText" lastClr="000000"/>
                </a:solidFill>
                <a:effectLst>
                  <a:innerShdw blurRad="69850" dist="43180" dir="5400000">
                    <a:srgbClr val="000000">
                      <a:alpha val="65000"/>
                    </a:srgbClr>
                  </a:innerShdw>
                </a:effectLst>
              </a:rPr>
              <a:t>“The foundation for the standardized clinical content is the Clinical Data Interchange Standards Consortium (CDISC) Study Data Tabulation Model (SDTM).”</a:t>
            </a:r>
          </a:p>
          <a:p>
            <a:pPr>
              <a:buNone/>
            </a:pPr>
            <a:r>
              <a:rPr lang="en-US" sz="2000" b="1" i="1" dirty="0" smtClean="0">
                <a:ln w="1905"/>
                <a:solidFill>
                  <a:sysClr val="windowText" lastClr="000000"/>
                </a:solidFill>
                <a:effectLst>
                  <a:innerShdw blurRad="69850" dist="43180" dir="5400000">
                    <a:srgbClr val="000000">
                      <a:alpha val="65000"/>
                    </a:srgbClr>
                  </a:innerShdw>
                </a:effectLst>
              </a:rPr>
              <a:t>       </a:t>
            </a:r>
            <a:r>
              <a:rPr lang="en-US" sz="2000" b="1" dirty="0" smtClean="0">
                <a:ln w="1905"/>
                <a:solidFill>
                  <a:sysClr val="windowText" lastClr="000000"/>
                </a:solidFill>
                <a:effectLst>
                  <a:innerShdw blurRad="69850" dist="43180" dir="5400000">
                    <a:srgbClr val="000000">
                      <a:alpha val="65000"/>
                    </a:srgbClr>
                  </a:innerShdw>
                </a:effectLst>
              </a:rPr>
              <a:t>FDA PDUFA IV IT Plan</a:t>
            </a:r>
          </a:p>
          <a:p>
            <a:pPr>
              <a:buNone/>
            </a:pPr>
            <a:endParaRPr lang="en-US" sz="20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EVS is partnered with CDISC to support and publish SDTM and other CDISC terminology including SEND (animal studies), Glossary, CDASH</a:t>
            </a:r>
            <a:endParaRPr lang="en-US" sz="2000" b="1" i="1" dirty="0" smtClean="0">
              <a:ln w="1905"/>
              <a:solidFill>
                <a:sysClr val="windowText" lastClr="000000"/>
              </a:solidFill>
              <a:effectLst>
                <a:innerShdw blurRad="69850" dist="43180" dir="5400000">
                  <a:srgbClr val="000000">
                    <a:alpha val="65000"/>
                  </a:srgbClr>
                </a:innerShdw>
              </a:effectLst>
            </a:endParaRPr>
          </a:p>
          <a:p>
            <a:pPr>
              <a:buNone/>
            </a:pPr>
            <a:endParaRPr lang="en-US" sz="14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CDISC terminology also published on NCI portal website:</a:t>
            </a:r>
          </a:p>
          <a:p>
            <a:pPr>
              <a:buNone/>
            </a:pPr>
            <a:r>
              <a:rPr lang="en-US" sz="2000" b="1" dirty="0" smtClean="0">
                <a:ln w="1905"/>
                <a:solidFill>
                  <a:sysClr val="windowText" lastClr="000000"/>
                </a:solidFill>
                <a:effectLst>
                  <a:innerShdw blurRad="69850" dist="43180" dir="5400000">
                    <a:srgbClr val="000000">
                      <a:alpha val="65000"/>
                    </a:srgbClr>
                  </a:innerShdw>
                </a:effectLst>
              </a:rPr>
              <a:t>	</a:t>
            </a:r>
            <a:r>
              <a:rPr lang="en-US" sz="2000" b="1" dirty="0" err="1" smtClean="0">
                <a:ln w="1905"/>
                <a:solidFill>
                  <a:sysClr val="windowText" lastClr="000000"/>
                </a:solidFill>
                <a:effectLst>
                  <a:innerShdw blurRad="69850" dist="43180" dir="5400000">
                    <a:srgbClr val="000000">
                      <a:alpha val="65000"/>
                    </a:srgbClr>
                  </a:innerShdw>
                </a:effectLst>
                <a:hlinkClick r:id="rId2"/>
              </a:rPr>
              <a:t>http://www.cancer.gov/cancertopics/terminologyresources/CDISC</a:t>
            </a:r>
            <a:r>
              <a:rPr lang="en-US" sz="2000" b="1" dirty="0" smtClean="0">
                <a:ln w="1905"/>
                <a:solidFill>
                  <a:sysClr val="windowText" lastClr="000000"/>
                </a:solidFill>
                <a:effectLst>
                  <a:innerShdw blurRad="69850" dist="43180" dir="5400000">
                    <a:srgbClr val="000000">
                      <a:alpha val="65000"/>
                    </a:srgbClr>
                  </a:innerShdw>
                </a:effectLst>
              </a:rPr>
              <a:t> </a:t>
            </a:r>
          </a:p>
          <a:p>
            <a:endParaRPr lang="en-US" dirty="0"/>
          </a:p>
        </p:txBody>
      </p:sp>
      <p:pic>
        <p:nvPicPr>
          <p:cNvPr id="4" name="Picture 3"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prstGeom prst="rect">
            <a:avLst/>
          </a:prstGeom>
          <a:noFill/>
          <a:ln w="9525">
            <a:noFill/>
            <a:miter lim="800000"/>
            <a:headEnd/>
            <a:tailEnd/>
          </a:ln>
          <a:effectLst>
            <a:outerShdw dist="35921" dir="2700000" algn="ctr" rotWithShape="0">
              <a:srgbClr val="808080"/>
            </a:outerShdw>
          </a:effectLst>
        </p:spPr>
        <p:txBody>
          <a:bodyPr anchor="ctr"/>
          <a:lstStyle/>
          <a:p>
            <a:pPr eaLnBrk="0" hangingPunct="0">
              <a:lnSpc>
                <a:spcPct val="80000"/>
              </a:lnSpc>
              <a:defRPr/>
            </a:pPr>
            <a:r>
              <a:rPr lang="en-GB" sz="2400" b="1" dirty="0">
                <a:solidFill>
                  <a:schemeClr val="bg1"/>
                </a:solidFill>
                <a:latin typeface="Arial" charset="0"/>
              </a:rPr>
              <a:t>Federal Register / Volume 71, No. 237 /</a:t>
            </a:r>
            <a:br>
              <a:rPr lang="en-GB" sz="2400" b="1" dirty="0">
                <a:solidFill>
                  <a:schemeClr val="bg1"/>
                </a:solidFill>
                <a:latin typeface="Arial" charset="0"/>
              </a:rPr>
            </a:br>
            <a:r>
              <a:rPr lang="en-GB" sz="2400" b="1" dirty="0">
                <a:solidFill>
                  <a:schemeClr val="bg1"/>
                </a:solidFill>
                <a:latin typeface="Arial" charset="0"/>
              </a:rPr>
              <a:t>Monday, December 11, 2006</a:t>
            </a:r>
          </a:p>
        </p:txBody>
      </p:sp>
      <p:pic>
        <p:nvPicPr>
          <p:cNvPr id="6" name="Picture 2" descr="Fed Register Dec 11 Proposed Rule Page One"/>
          <p:cNvPicPr>
            <a:picLocks noGrp="1" noChangeAspect="1" noChangeArrowheads="1"/>
          </p:cNvPicPr>
          <p:nvPr>
            <p:ph idx="1"/>
          </p:nvPr>
        </p:nvPicPr>
        <p:blipFill>
          <a:blip r:embed="rId2"/>
          <a:srcRect/>
          <a:stretch>
            <a:fillRect/>
          </a:stretch>
        </p:blipFill>
        <p:spPr bwMode="auto">
          <a:xfrm>
            <a:off x="5181600" y="1600200"/>
            <a:ext cx="3818326" cy="4943475"/>
          </a:xfrm>
          <a:prstGeom prst="rect">
            <a:avLst/>
          </a:prstGeom>
          <a:noFill/>
          <a:ln w="9525">
            <a:noFill/>
            <a:miter lim="800000"/>
            <a:headEnd/>
            <a:tailEnd/>
          </a:ln>
        </p:spPr>
      </p:pic>
      <p:sp>
        <p:nvSpPr>
          <p:cNvPr id="7" name="Rectangle 4"/>
          <p:cNvSpPr>
            <a:spLocks noChangeArrowheads="1"/>
          </p:cNvSpPr>
          <p:nvPr/>
        </p:nvSpPr>
        <p:spPr bwMode="auto">
          <a:xfrm>
            <a:off x="1524000" y="1524000"/>
            <a:ext cx="3352800" cy="5022850"/>
          </a:xfrm>
          <a:prstGeom prst="rect">
            <a:avLst/>
          </a:prstGeom>
          <a:solidFill>
            <a:schemeClr val="bg1"/>
          </a:solidFill>
          <a:ln w="38100">
            <a:solidFill>
              <a:srgbClr val="CC0000"/>
            </a:solidFill>
            <a:miter lim="800000"/>
            <a:headEnd/>
            <a:tailEnd/>
          </a:ln>
        </p:spPr>
        <p:txBody>
          <a:bodyPr>
            <a:spAutoFit/>
          </a:bodyPr>
          <a:lstStyle/>
          <a:p>
            <a:pPr eaLnBrk="0" hangingPunct="0"/>
            <a:r>
              <a:rPr lang="en-US" sz="1400" dirty="0">
                <a:ea typeface="ＭＳ Ｐゴシック" pitchFamily="34" charset="-128"/>
              </a:rPr>
              <a:t>The Food and Drug Administration is </a:t>
            </a:r>
          </a:p>
          <a:p>
            <a:pPr eaLnBrk="0" hangingPunct="0"/>
            <a:r>
              <a:rPr lang="en-US" sz="1400" dirty="0">
                <a:ea typeface="ＭＳ Ｐゴシック" pitchFamily="34" charset="-128"/>
              </a:rPr>
              <a:t>proposing to amend the regulations </a:t>
            </a:r>
          </a:p>
          <a:p>
            <a:pPr eaLnBrk="0" hangingPunct="0"/>
            <a:r>
              <a:rPr lang="en-US" sz="1400" dirty="0">
                <a:ea typeface="ＭＳ Ｐゴシック" pitchFamily="34" charset="-128"/>
              </a:rPr>
              <a:t>governing the format in which clinical </a:t>
            </a:r>
          </a:p>
          <a:p>
            <a:pPr eaLnBrk="0" hangingPunct="0"/>
            <a:r>
              <a:rPr lang="en-US" sz="1400" dirty="0">
                <a:ea typeface="ＭＳ Ｐゴシック" pitchFamily="34" charset="-128"/>
              </a:rPr>
              <a:t>study data and bioequivalence data are </a:t>
            </a:r>
          </a:p>
          <a:p>
            <a:pPr eaLnBrk="0" hangingPunct="0"/>
            <a:r>
              <a:rPr lang="en-US" sz="1400" dirty="0">
                <a:ea typeface="ＭＳ Ｐゴシック" pitchFamily="34" charset="-128"/>
              </a:rPr>
              <a:t>required to be submitted for new drug </a:t>
            </a:r>
          </a:p>
          <a:p>
            <a:pPr eaLnBrk="0" hangingPunct="0"/>
            <a:r>
              <a:rPr lang="en-US" sz="1400" dirty="0">
                <a:ea typeface="ＭＳ Ｐゴシック" pitchFamily="34" charset="-128"/>
              </a:rPr>
              <a:t>applications (</a:t>
            </a:r>
            <a:r>
              <a:rPr lang="en-US" sz="1400" dirty="0" err="1">
                <a:ea typeface="ＭＳ Ｐゴシック" pitchFamily="34" charset="-128"/>
              </a:rPr>
              <a:t>NDAs</a:t>
            </a:r>
            <a:r>
              <a:rPr lang="en-US" sz="1400" dirty="0">
                <a:ea typeface="ＭＳ Ｐゴシック" pitchFamily="34" charset="-128"/>
              </a:rPr>
              <a:t>), biological license </a:t>
            </a:r>
          </a:p>
          <a:p>
            <a:pPr eaLnBrk="0" hangingPunct="0"/>
            <a:r>
              <a:rPr lang="en-US" sz="1400" dirty="0">
                <a:ea typeface="ＭＳ Ｐゴシック" pitchFamily="34" charset="-128"/>
              </a:rPr>
              <a:t>applications (</a:t>
            </a:r>
            <a:r>
              <a:rPr lang="en-US" sz="1400" dirty="0" err="1">
                <a:ea typeface="ＭＳ Ｐゴシック" pitchFamily="34" charset="-128"/>
              </a:rPr>
              <a:t>BLAs</a:t>
            </a:r>
            <a:r>
              <a:rPr lang="en-US" sz="1400" dirty="0">
                <a:ea typeface="ＭＳ Ｐゴシック" pitchFamily="34" charset="-128"/>
              </a:rPr>
              <a:t>), and abbreviated </a:t>
            </a:r>
          </a:p>
          <a:p>
            <a:pPr eaLnBrk="0" hangingPunct="0"/>
            <a:r>
              <a:rPr lang="en-US" sz="1400" dirty="0">
                <a:ea typeface="ＭＳ Ｐゴシック" pitchFamily="34" charset="-128"/>
              </a:rPr>
              <a:t>new drug applications (</a:t>
            </a:r>
            <a:r>
              <a:rPr lang="en-US" sz="1400" dirty="0" err="1">
                <a:ea typeface="ＭＳ Ｐゴシック" pitchFamily="34" charset="-128"/>
              </a:rPr>
              <a:t>ANDAs</a:t>
            </a:r>
            <a:r>
              <a:rPr lang="en-US" sz="1400" dirty="0">
                <a:ea typeface="ＭＳ Ｐゴシック" pitchFamily="34" charset="-128"/>
              </a:rPr>
              <a:t>). The </a:t>
            </a:r>
          </a:p>
          <a:p>
            <a:pPr eaLnBrk="0" hangingPunct="0"/>
            <a:r>
              <a:rPr lang="en-US" sz="1400" dirty="0">
                <a:ea typeface="ＭＳ Ｐゴシック" pitchFamily="34" charset="-128"/>
              </a:rPr>
              <a:t>proposal would revise our regulations </a:t>
            </a:r>
          </a:p>
          <a:p>
            <a:pPr eaLnBrk="0" hangingPunct="0"/>
            <a:r>
              <a:rPr lang="en-US" sz="1400" dirty="0">
                <a:ea typeface="ＭＳ Ｐゴシック" pitchFamily="34" charset="-128"/>
              </a:rPr>
              <a:t>to require that data submitted for </a:t>
            </a:r>
          </a:p>
          <a:p>
            <a:pPr eaLnBrk="0" hangingPunct="0"/>
            <a:r>
              <a:rPr lang="en-US" sz="1400" dirty="0" err="1">
                <a:ea typeface="ＭＳ Ｐゴシック" pitchFamily="34" charset="-128"/>
              </a:rPr>
              <a:t>NDAs</a:t>
            </a:r>
            <a:r>
              <a:rPr lang="en-US" sz="1400" dirty="0">
                <a:ea typeface="ＭＳ Ｐゴシック" pitchFamily="34" charset="-128"/>
              </a:rPr>
              <a:t>, </a:t>
            </a:r>
            <a:r>
              <a:rPr lang="en-US" sz="1400" dirty="0" err="1">
                <a:ea typeface="ＭＳ Ｐゴシック" pitchFamily="34" charset="-128"/>
              </a:rPr>
              <a:t>BLAs</a:t>
            </a:r>
            <a:r>
              <a:rPr lang="en-US" sz="1400" dirty="0">
                <a:ea typeface="ＭＳ Ｐゴシック" pitchFamily="34" charset="-128"/>
              </a:rPr>
              <a:t>, and </a:t>
            </a:r>
            <a:r>
              <a:rPr lang="en-US" sz="1400" dirty="0" err="1">
                <a:ea typeface="ＭＳ Ｐゴシック" pitchFamily="34" charset="-128"/>
              </a:rPr>
              <a:t>ANDAs</a:t>
            </a:r>
            <a:r>
              <a:rPr lang="en-US" sz="1400" dirty="0">
                <a:ea typeface="ＭＳ Ｐゴシック" pitchFamily="34" charset="-128"/>
              </a:rPr>
              <a:t>, and their </a:t>
            </a:r>
          </a:p>
          <a:p>
            <a:pPr eaLnBrk="0" hangingPunct="0"/>
            <a:r>
              <a:rPr lang="en-US" sz="1400" dirty="0">
                <a:ea typeface="ＭＳ Ｐゴシック" pitchFamily="34" charset="-128"/>
              </a:rPr>
              <a:t>supplements and amendments be </a:t>
            </a:r>
          </a:p>
          <a:p>
            <a:pPr eaLnBrk="0" hangingPunct="0"/>
            <a:r>
              <a:rPr lang="en-US" sz="1400" dirty="0">
                <a:ea typeface="ＭＳ Ｐゴシック" pitchFamily="34" charset="-128"/>
              </a:rPr>
              <a:t>provided in an electronic format that </a:t>
            </a:r>
          </a:p>
          <a:p>
            <a:pPr eaLnBrk="0" hangingPunct="0"/>
            <a:r>
              <a:rPr lang="en-US" sz="1400" dirty="0">
                <a:ea typeface="ＭＳ Ｐゴシック" pitchFamily="34" charset="-128"/>
              </a:rPr>
              <a:t>FDA can process, review, and archive. </a:t>
            </a:r>
          </a:p>
          <a:p>
            <a:pPr eaLnBrk="0" hangingPunct="0"/>
            <a:r>
              <a:rPr lang="en-US" sz="1400" u="sng" dirty="0">
                <a:ea typeface="ＭＳ Ｐゴシック" pitchFamily="34" charset="-128"/>
              </a:rPr>
              <a:t>The proposal would also require the </a:t>
            </a:r>
          </a:p>
          <a:p>
            <a:pPr eaLnBrk="0" hangingPunct="0"/>
            <a:r>
              <a:rPr lang="en-US" sz="1400" u="sng" dirty="0">
                <a:ea typeface="ＭＳ Ｐゴシック" pitchFamily="34" charset="-128"/>
              </a:rPr>
              <a:t>use of standardized data structure, </a:t>
            </a:r>
          </a:p>
          <a:p>
            <a:pPr eaLnBrk="0" hangingPunct="0"/>
            <a:r>
              <a:rPr lang="en-US" sz="1400" u="sng" dirty="0">
                <a:ea typeface="ＭＳ Ｐゴシック" pitchFamily="34" charset="-128"/>
              </a:rPr>
              <a:t>terminology, and code sets contained in </a:t>
            </a:r>
          </a:p>
          <a:p>
            <a:pPr eaLnBrk="0" hangingPunct="0"/>
            <a:r>
              <a:rPr lang="en-US" sz="1400" u="sng" dirty="0">
                <a:ea typeface="ＭＳ Ｐゴシック" pitchFamily="34" charset="-128"/>
              </a:rPr>
              <a:t>current FDA guidance (the Study Data </a:t>
            </a:r>
          </a:p>
          <a:p>
            <a:pPr eaLnBrk="0" hangingPunct="0"/>
            <a:r>
              <a:rPr lang="en-US" sz="1400" u="sng" dirty="0">
                <a:ea typeface="ＭＳ Ｐゴシック" pitchFamily="34" charset="-128"/>
              </a:rPr>
              <a:t>Tabulation Model (SDTM) developed </a:t>
            </a:r>
          </a:p>
          <a:p>
            <a:pPr eaLnBrk="0" hangingPunct="0"/>
            <a:r>
              <a:rPr lang="en-US" sz="1400" u="sng" dirty="0">
                <a:ea typeface="ＭＳ Ｐゴシック" pitchFamily="34" charset="-128"/>
              </a:rPr>
              <a:t>by the Clinical Data Interchange </a:t>
            </a:r>
          </a:p>
          <a:p>
            <a:pPr eaLnBrk="0" hangingPunct="0"/>
            <a:r>
              <a:rPr lang="en-US" sz="1400" u="sng" dirty="0">
                <a:ea typeface="ＭＳ Ｐゴシック" pitchFamily="34" charset="-128"/>
              </a:rPr>
              <a:t>Standards Consortium)</a:t>
            </a:r>
            <a:r>
              <a:rPr lang="en-US" sz="1400" dirty="0">
                <a:ea typeface="ＭＳ Ｐゴシック" pitchFamily="34" charset="-128"/>
              </a:rPr>
              <a:t> to allow for </a:t>
            </a:r>
          </a:p>
          <a:p>
            <a:pPr eaLnBrk="0" hangingPunct="0"/>
            <a:r>
              <a:rPr lang="en-US" sz="1400" dirty="0">
                <a:ea typeface="ＭＳ Ｐゴシック" pitchFamily="34" charset="-128"/>
              </a:rPr>
              <a:t>more efficient and comprehensive data </a:t>
            </a:r>
          </a:p>
          <a:p>
            <a:pPr eaLnBrk="0" hangingPunct="0"/>
            <a:r>
              <a:rPr lang="en-US" sz="1400" dirty="0">
                <a:ea typeface="ＭＳ Ｐゴシック" pitchFamily="34" charset="-128"/>
              </a:rPr>
              <a:t>review. </a:t>
            </a:r>
          </a:p>
        </p:txBody>
      </p:sp>
      <p:sp>
        <p:nvSpPr>
          <p:cNvPr id="8" name="Line 5"/>
          <p:cNvSpPr>
            <a:spLocks noChangeShapeType="1"/>
          </p:cNvSpPr>
          <p:nvPr/>
        </p:nvSpPr>
        <p:spPr bwMode="auto">
          <a:xfrm flipV="1">
            <a:off x="4876800" y="3352800"/>
            <a:ext cx="2743200" cy="457200"/>
          </a:xfrm>
          <a:prstGeom prst="line">
            <a:avLst/>
          </a:prstGeom>
          <a:noFill/>
          <a:ln w="38100">
            <a:solidFill>
              <a:srgbClr val="CC0000"/>
            </a:solidFill>
            <a:round/>
            <a:headEnd/>
            <a:tailEnd type="triangle" w="med" len="med"/>
          </a:ln>
        </p:spPr>
        <p:txBody>
          <a:bodyPr wrap="none" anchor="ctr"/>
          <a:lstStyle/>
          <a:p>
            <a:endParaRPr lang="en-US"/>
          </a:p>
        </p:txBody>
      </p:sp>
      <p:sp>
        <p:nvSpPr>
          <p:cNvPr id="9" name="Rectangle 6"/>
          <p:cNvSpPr>
            <a:spLocks noChangeArrowheads="1"/>
          </p:cNvSpPr>
          <p:nvPr/>
        </p:nvSpPr>
        <p:spPr bwMode="auto">
          <a:xfrm>
            <a:off x="7620000" y="2514600"/>
            <a:ext cx="1089025" cy="1635125"/>
          </a:xfrm>
          <a:prstGeom prst="rect">
            <a:avLst/>
          </a:prstGeom>
          <a:noFill/>
          <a:ln w="25400">
            <a:solidFill>
              <a:srgbClr val="CC0000"/>
            </a:solidFill>
            <a:miter lim="800000"/>
            <a:headEnd/>
            <a:tailEnd/>
          </a:ln>
        </p:spPr>
        <p:txBody>
          <a:bodyPr wrap="none" anchor="ctr"/>
          <a:lstStyle/>
          <a:p>
            <a:endParaRPr lang="en-US"/>
          </a:p>
        </p:txBody>
      </p:sp>
      <p:pic>
        <p:nvPicPr>
          <p:cNvPr id="10" name="Picture 9"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ole1.tiff"/>
          <p:cNvPicPr>
            <a:picLocks noChangeAspect="1"/>
          </p:cNvPicPr>
          <p:nvPr/>
        </p:nvPicPr>
        <p:blipFill>
          <a:blip r:embed="rId3"/>
          <a:srcRect t="11111" r="2867" b="5556"/>
          <a:stretch>
            <a:fillRect/>
          </a:stretch>
        </p:blipFill>
        <p:spPr>
          <a:xfrm>
            <a:off x="1371600" y="1371600"/>
            <a:ext cx="7772400" cy="5486400"/>
          </a:xfrm>
          <a:prstGeom prst="rect">
            <a:avLst/>
          </a:prstGeom>
          <a:ln>
            <a:solidFill>
              <a:schemeClr val="bg2">
                <a:lumMod val="75000"/>
              </a:schemeClr>
            </a:solidFill>
          </a:ln>
        </p:spPr>
      </p:pic>
      <p:sp>
        <p:nvSpPr>
          <p:cNvPr id="25602" name="Title 1"/>
          <p:cNvSpPr>
            <a:spLocks noGrp="1"/>
          </p:cNvSpPr>
          <p:nvPr>
            <p:ph type="title"/>
          </p:nvPr>
        </p:nvSpPr>
        <p:spPr>
          <a:xfrm>
            <a:off x="1600200" y="152400"/>
            <a:ext cx="5943600" cy="1143000"/>
          </a:xfrm>
        </p:spPr>
        <p:txBody>
          <a:bodyPr/>
          <a:lstStyle/>
          <a:p>
            <a:r>
              <a:rPr lang="en-US" sz="3600" dirty="0" err="1" smtClean="0">
                <a:solidFill>
                  <a:schemeClr val="accent5"/>
                </a:solidFill>
                <a:ea typeface="ＭＳ Ｐゴシック"/>
                <a:cs typeface="ＭＳ Ｐゴシック"/>
              </a:rPr>
              <a:t>NCIt</a:t>
            </a:r>
            <a:r>
              <a:rPr lang="en-US" sz="3600" dirty="0" err="1" smtClean="0">
                <a:ea typeface="ＭＳ Ｐゴシック"/>
                <a:cs typeface="ＭＳ Ｐゴシック"/>
              </a:rPr>
              <a:t>hesaurus</a:t>
            </a:r>
            <a:r>
              <a:rPr lang="en-US" dirty="0" smtClean="0">
                <a:ea typeface="ＭＳ Ｐゴシック"/>
                <a:cs typeface="ＭＳ Ｐゴシック"/>
              </a:rPr>
              <a:t/>
            </a:r>
            <a:br>
              <a:rPr lang="en-US" dirty="0" smtClean="0">
                <a:ea typeface="ＭＳ Ｐゴシック"/>
                <a:cs typeface="ＭＳ Ｐゴシック"/>
              </a:rPr>
            </a:br>
            <a:r>
              <a:rPr lang="en-US" u="sng" dirty="0" smtClean="0">
                <a:solidFill>
                  <a:schemeClr val="accent5"/>
                </a:solidFill>
                <a:ea typeface="ＭＳ Ｐゴシック"/>
                <a:cs typeface="ＭＳ Ｐゴシック"/>
              </a:rPr>
              <a:t>http://ncit.nci.nih.gov </a:t>
            </a:r>
          </a:p>
        </p:txBody>
      </p:sp>
      <p:sp>
        <p:nvSpPr>
          <p:cNvPr id="5" name="Rounded Rectangle 4"/>
          <p:cNvSpPr/>
          <p:nvPr/>
        </p:nvSpPr>
        <p:spPr bwMode="auto">
          <a:xfrm>
            <a:off x="5334000" y="1905000"/>
            <a:ext cx="3200400" cy="5334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6" name="TextBox 5"/>
          <p:cNvSpPr txBox="1"/>
          <p:nvPr/>
        </p:nvSpPr>
        <p:spPr>
          <a:xfrm>
            <a:off x="4648200" y="1371600"/>
            <a:ext cx="1600200" cy="400110"/>
          </a:xfrm>
          <a:prstGeom prst="rect">
            <a:avLst/>
          </a:prstGeom>
          <a:solidFill>
            <a:schemeClr val="bg1"/>
          </a:solidFill>
          <a:ln w="19050">
            <a:solidFill>
              <a:srgbClr val="E1113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solidFill>
                  <a:srgbClr val="E1113E"/>
                </a:solidFill>
                <a:latin typeface="Agency FB" pitchFamily="34" charset="0"/>
              </a:rPr>
              <a:t>Search Box</a:t>
            </a:r>
            <a:endParaRPr lang="en-US" sz="2000" dirty="0">
              <a:solidFill>
                <a:srgbClr val="E1113E"/>
              </a:solidFill>
              <a:latin typeface="Agency FB" pitchFamily="34" charset="0"/>
            </a:endParaRPr>
          </a:p>
        </p:txBody>
      </p:sp>
      <p:cxnSp>
        <p:nvCxnSpPr>
          <p:cNvPr id="8" name="Straight Arrow Connector 7"/>
          <p:cNvCxnSpPr/>
          <p:nvPr/>
        </p:nvCxnSpPr>
        <p:spPr bwMode="auto">
          <a:xfrm>
            <a:off x="4876800" y="1828800"/>
            <a:ext cx="457200" cy="152400"/>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sp>
        <p:nvSpPr>
          <p:cNvPr id="11" name="Rounded Rectangle 10"/>
          <p:cNvSpPr/>
          <p:nvPr/>
        </p:nvSpPr>
        <p:spPr bwMode="auto">
          <a:xfrm>
            <a:off x="6858000" y="3200400"/>
            <a:ext cx="1828800" cy="2286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12" name="TextBox 11"/>
          <p:cNvSpPr txBox="1"/>
          <p:nvPr/>
        </p:nvSpPr>
        <p:spPr>
          <a:xfrm>
            <a:off x="4038600" y="3048000"/>
            <a:ext cx="2379434" cy="400110"/>
          </a:xfrm>
          <a:prstGeom prst="rect">
            <a:avLst/>
          </a:prstGeom>
          <a:solidFill>
            <a:schemeClr val="bg1"/>
          </a:solidFill>
          <a:ln w="19050">
            <a:solidFill>
              <a:srgbClr val="E1113E"/>
            </a:solidFill>
          </a:ln>
        </p:spPr>
        <p:txBody>
          <a:bodyPr wrap="square" rtlCol="0">
            <a:spAutoFit/>
          </a:bodyPr>
          <a:lstStyle/>
          <a:p>
            <a:r>
              <a:rPr lang="en-US" sz="2000" dirty="0" smtClean="0">
                <a:solidFill>
                  <a:srgbClr val="E1113E"/>
                </a:solidFill>
                <a:latin typeface="Agency FB" pitchFamily="34" charset="0"/>
              </a:rPr>
              <a:t>Version information</a:t>
            </a:r>
            <a:endParaRPr lang="en-US" sz="2000" dirty="0">
              <a:solidFill>
                <a:srgbClr val="E1113E"/>
              </a:solidFill>
              <a:latin typeface="Agency FB" pitchFamily="34" charset="0"/>
            </a:endParaRPr>
          </a:p>
        </p:txBody>
      </p:sp>
      <p:cxnSp>
        <p:nvCxnSpPr>
          <p:cNvPr id="15" name="Straight Arrow Connector 14"/>
          <p:cNvCxnSpPr>
            <a:stCxn id="12" idx="3"/>
            <a:endCxn id="11" idx="1"/>
          </p:cNvCxnSpPr>
          <p:nvPr/>
        </p:nvCxnSpPr>
        <p:spPr bwMode="auto">
          <a:xfrm>
            <a:off x="6418034" y="3248055"/>
            <a:ext cx="439966" cy="66645"/>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sp>
        <p:nvSpPr>
          <p:cNvPr id="20" name="Rounded Rectangle 19"/>
          <p:cNvSpPr/>
          <p:nvPr/>
        </p:nvSpPr>
        <p:spPr bwMode="auto">
          <a:xfrm>
            <a:off x="5334000" y="2514600"/>
            <a:ext cx="2362200" cy="1524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22" name="TextBox 21"/>
          <p:cNvSpPr txBox="1"/>
          <p:nvPr/>
        </p:nvSpPr>
        <p:spPr>
          <a:xfrm>
            <a:off x="2438400" y="2590800"/>
            <a:ext cx="2362199" cy="400110"/>
          </a:xfrm>
          <a:prstGeom prst="rect">
            <a:avLst/>
          </a:prstGeom>
          <a:solidFill>
            <a:schemeClr val="bg1"/>
          </a:solidFill>
          <a:ln w="19050">
            <a:solidFill>
              <a:srgbClr val="E1113E"/>
            </a:solidFill>
          </a:ln>
        </p:spPr>
        <p:txBody>
          <a:bodyPr wrap="square" rtlCol="0">
            <a:spAutoFit/>
          </a:bodyPr>
          <a:lstStyle/>
          <a:p>
            <a:r>
              <a:rPr lang="en-US" sz="2000" dirty="0" smtClean="0">
                <a:solidFill>
                  <a:srgbClr val="E1113E"/>
                </a:solidFill>
                <a:latin typeface="Agency FB" pitchFamily="34" charset="0"/>
              </a:rPr>
              <a:t>Choices, choices...</a:t>
            </a:r>
            <a:endParaRPr lang="en-US" sz="2000" dirty="0">
              <a:solidFill>
                <a:srgbClr val="E1113E"/>
              </a:solidFill>
              <a:latin typeface="Agency FB" pitchFamily="34" charset="0"/>
            </a:endParaRPr>
          </a:p>
        </p:txBody>
      </p:sp>
      <p:cxnSp>
        <p:nvCxnSpPr>
          <p:cNvPr id="36" name="Straight Arrow Connector 35"/>
          <p:cNvCxnSpPr>
            <a:stCxn id="22" idx="3"/>
            <a:endCxn id="20" idx="1"/>
          </p:cNvCxnSpPr>
          <p:nvPr/>
        </p:nvCxnSpPr>
        <p:spPr bwMode="auto">
          <a:xfrm flipV="1">
            <a:off x="4800599" y="2590800"/>
            <a:ext cx="533401" cy="200055"/>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pic>
        <p:nvPicPr>
          <p:cNvPr id="14" name="Picture 13"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20"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Term search</a:t>
            </a:r>
            <a:endParaRPr lang="en-US" sz="3600" dirty="0"/>
          </a:p>
        </p:txBody>
      </p:sp>
      <p:pic>
        <p:nvPicPr>
          <p:cNvPr id="6" name="Picture 5" descr="mgSearch.tiff"/>
          <p:cNvPicPr>
            <a:picLocks noChangeAspect="1"/>
          </p:cNvPicPr>
          <p:nvPr/>
        </p:nvPicPr>
        <p:blipFill>
          <a:blip r:embed="rId2"/>
          <a:stretch>
            <a:fillRect/>
          </a:stretch>
        </p:blipFill>
        <p:spPr>
          <a:xfrm>
            <a:off x="1752600" y="2438400"/>
            <a:ext cx="7124700" cy="3228975"/>
          </a:xfrm>
          <a:prstGeom prst="rect">
            <a:avLst/>
          </a:prstGeom>
          <a:ln>
            <a:solidFill>
              <a:schemeClr val="bg2">
                <a:lumMod val="75000"/>
              </a:schemeClr>
            </a:solidFill>
          </a:ln>
        </p:spPr>
      </p:pic>
      <p:sp>
        <p:nvSpPr>
          <p:cNvPr id="7" name="Rounded Rectangle 6"/>
          <p:cNvSpPr/>
          <p:nvPr/>
        </p:nvSpPr>
        <p:spPr bwMode="auto">
          <a:xfrm>
            <a:off x="2895600" y="1447800"/>
            <a:ext cx="3352800" cy="4572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7" charset="0"/>
            </a:endParaRPr>
          </a:p>
        </p:txBody>
      </p:sp>
      <p:sp>
        <p:nvSpPr>
          <p:cNvPr id="8" name="TextBox 7"/>
          <p:cNvSpPr txBox="1"/>
          <p:nvPr/>
        </p:nvSpPr>
        <p:spPr>
          <a:xfrm>
            <a:off x="2895600" y="1447800"/>
            <a:ext cx="3352800" cy="369332"/>
          </a:xfrm>
          <a:prstGeom prst="rect">
            <a:avLst/>
          </a:prstGeom>
          <a:noFill/>
        </p:spPr>
        <p:txBody>
          <a:bodyPr wrap="square" rtlCol="0">
            <a:spAutoFit/>
          </a:bodyPr>
          <a:lstStyle/>
          <a:p>
            <a:r>
              <a:rPr lang="en-US" sz="1800" dirty="0" smtClean="0">
                <a:solidFill>
                  <a:srgbClr val="E1113E"/>
                </a:solidFill>
                <a:latin typeface="Agency FB" pitchFamily="34" charset="0"/>
              </a:rPr>
              <a:t>Search on term - mg - 5 results</a:t>
            </a:r>
            <a:endParaRPr lang="en-US" sz="1800" dirty="0">
              <a:solidFill>
                <a:srgbClr val="E1113E"/>
              </a:solidFill>
              <a:latin typeface="Agency FB" pitchFamily="34" charset="0"/>
            </a:endParaRPr>
          </a:p>
        </p:txBody>
      </p:sp>
      <p:sp>
        <p:nvSpPr>
          <p:cNvPr id="9" name="Right Brace 8"/>
          <p:cNvSpPr/>
          <p:nvPr/>
        </p:nvSpPr>
        <p:spPr bwMode="auto">
          <a:xfrm>
            <a:off x="3276600" y="4572000"/>
            <a:ext cx="381000" cy="838200"/>
          </a:xfrm>
          <a:prstGeom prst="rightBrace">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7" charset="0"/>
            </a:endParaRPr>
          </a:p>
        </p:txBody>
      </p:sp>
      <p:cxnSp>
        <p:nvCxnSpPr>
          <p:cNvPr id="11" name="Straight Arrow Connector 10"/>
          <p:cNvCxnSpPr>
            <a:endCxn id="9" idx="1"/>
          </p:cNvCxnSpPr>
          <p:nvPr/>
        </p:nvCxnSpPr>
        <p:spPr bwMode="auto">
          <a:xfrm rot="5400000">
            <a:off x="2762250" y="2800350"/>
            <a:ext cx="3086100" cy="1295400"/>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pic>
        <p:nvPicPr>
          <p:cNvPr id="10" name="Picture 9"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Code Search</a:t>
            </a:r>
            <a:endParaRPr lang="en-US" sz="3600" dirty="0"/>
          </a:p>
        </p:txBody>
      </p:sp>
      <p:pic>
        <p:nvPicPr>
          <p:cNvPr id="6" name="Picture 5" descr="codesearch.tiff"/>
          <p:cNvPicPr>
            <a:picLocks noChangeAspect="1"/>
          </p:cNvPicPr>
          <p:nvPr/>
        </p:nvPicPr>
        <p:blipFill>
          <a:blip r:embed="rId2"/>
          <a:stretch>
            <a:fillRect/>
          </a:stretch>
        </p:blipFill>
        <p:spPr>
          <a:xfrm>
            <a:off x="2133600" y="1981200"/>
            <a:ext cx="6400800" cy="4619485"/>
          </a:xfrm>
          <a:prstGeom prst="rect">
            <a:avLst/>
          </a:prstGeom>
          <a:ln w="19050">
            <a:solidFill>
              <a:schemeClr val="bg2">
                <a:lumMod val="75000"/>
              </a:schemeClr>
            </a:solidFill>
          </a:ln>
        </p:spPr>
      </p:pic>
      <p:sp>
        <p:nvSpPr>
          <p:cNvPr id="8" name="Rounded Rectangle 7"/>
          <p:cNvSpPr/>
          <p:nvPr/>
        </p:nvSpPr>
        <p:spPr bwMode="auto">
          <a:xfrm>
            <a:off x="2209800" y="3505200"/>
            <a:ext cx="2286000" cy="3810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7" charset="0"/>
            </a:endParaRPr>
          </a:p>
        </p:txBody>
      </p:sp>
      <p:cxnSp>
        <p:nvCxnSpPr>
          <p:cNvPr id="10" name="Straight Arrow Connector 9"/>
          <p:cNvCxnSpPr>
            <a:stCxn id="5" idx="2"/>
            <a:endCxn id="8" idx="0"/>
          </p:cNvCxnSpPr>
          <p:nvPr/>
        </p:nvCxnSpPr>
        <p:spPr bwMode="auto">
          <a:xfrm rot="5400000">
            <a:off x="2571750" y="2686050"/>
            <a:ext cx="1600200" cy="38100"/>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sp>
        <p:nvSpPr>
          <p:cNvPr id="11" name="Right Brace 10"/>
          <p:cNvSpPr/>
          <p:nvPr/>
        </p:nvSpPr>
        <p:spPr bwMode="auto">
          <a:xfrm>
            <a:off x="4267200" y="4648200"/>
            <a:ext cx="762000" cy="1371600"/>
          </a:xfrm>
          <a:prstGeom prst="rightBrace">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7" charset="0"/>
            </a:endParaRPr>
          </a:p>
        </p:txBody>
      </p:sp>
      <p:sp>
        <p:nvSpPr>
          <p:cNvPr id="12" name="Rounded Rectangle 11"/>
          <p:cNvSpPr/>
          <p:nvPr/>
        </p:nvSpPr>
        <p:spPr bwMode="auto">
          <a:xfrm>
            <a:off x="5105400" y="4876800"/>
            <a:ext cx="1143000" cy="914400"/>
          </a:xfrm>
          <a:prstGeom prst="roundRect">
            <a:avLst/>
          </a:prstGeom>
          <a:solidFill>
            <a:schemeClr val="bg1"/>
          </a:solid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E1113E"/>
                </a:solidFill>
                <a:effectLst/>
                <a:latin typeface="Agency FB" pitchFamily="34" charset="0"/>
              </a:rPr>
              <a:t>6</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E1113E"/>
                </a:solidFill>
                <a:effectLst/>
                <a:latin typeface="Agency FB" pitchFamily="34" charset="0"/>
              </a:rPr>
              <a:t>sources </a:t>
            </a:r>
            <a:endParaRPr kumimoji="0" lang="en-US" sz="1800" b="0" i="0" u="none" strike="noStrike" cap="none" normalizeH="0" baseline="0" dirty="0">
              <a:ln>
                <a:noFill/>
              </a:ln>
              <a:solidFill>
                <a:srgbClr val="E1113E"/>
              </a:solidFill>
              <a:effectLst/>
              <a:latin typeface="Agency FB" pitchFamily="34" charset="0"/>
            </a:endParaRPr>
          </a:p>
        </p:txBody>
      </p:sp>
      <p:sp>
        <p:nvSpPr>
          <p:cNvPr id="5" name="Rounded Rectangle 4"/>
          <p:cNvSpPr/>
          <p:nvPr/>
        </p:nvSpPr>
        <p:spPr bwMode="auto">
          <a:xfrm>
            <a:off x="1752600" y="1371600"/>
            <a:ext cx="3276600" cy="533400"/>
          </a:xfrm>
          <a:prstGeom prst="roundRect">
            <a:avLst/>
          </a:prstGeom>
          <a:solidFill>
            <a:schemeClr val="bg1"/>
          </a:solid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7" charset="0"/>
            </a:endParaRPr>
          </a:p>
        </p:txBody>
      </p:sp>
      <p:sp>
        <p:nvSpPr>
          <p:cNvPr id="7" name="TextBox 6"/>
          <p:cNvSpPr txBox="1"/>
          <p:nvPr/>
        </p:nvSpPr>
        <p:spPr>
          <a:xfrm>
            <a:off x="1828800" y="1447800"/>
            <a:ext cx="3352800" cy="400110"/>
          </a:xfrm>
          <a:prstGeom prst="rect">
            <a:avLst/>
          </a:prstGeom>
          <a:noFill/>
        </p:spPr>
        <p:txBody>
          <a:bodyPr wrap="square" rtlCol="0">
            <a:spAutoFit/>
          </a:bodyPr>
          <a:lstStyle/>
          <a:p>
            <a:r>
              <a:rPr lang="en-US" sz="2000" dirty="0" smtClean="0">
                <a:solidFill>
                  <a:srgbClr val="E1113E"/>
                </a:solidFill>
                <a:latin typeface="Agency FB" pitchFamily="34" charset="0"/>
              </a:rPr>
              <a:t>Search on Code - 1 result</a:t>
            </a:r>
            <a:endParaRPr lang="en-US" sz="2000" dirty="0">
              <a:solidFill>
                <a:srgbClr val="E1113E"/>
              </a:solidFill>
              <a:latin typeface="Agency FB" pitchFamily="34" charset="0"/>
            </a:endParaRPr>
          </a:p>
        </p:txBody>
      </p:sp>
      <p:pic>
        <p:nvPicPr>
          <p:cNvPr id="13" name="Picture 12" descr="EVSTiny80.gif"/>
          <p:cNvPicPr>
            <a:picLocks noChangeAspect="1"/>
          </p:cNvPicPr>
          <p:nvPr/>
        </p:nvPicPr>
        <p:blipFill>
          <a:blip r:embed="rId3"/>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NCI Design</a:t>
            </a:r>
            <a:r>
              <a:rPr lang="en-US" dirty="0" smtClean="0">
                <a:solidFill>
                  <a:schemeClr val="accent2"/>
                </a:solidFill>
              </a:rPr>
              <a:t> </a:t>
            </a:r>
            <a:r>
              <a:rPr lang="en-US" dirty="0" smtClean="0">
                <a:solidFill>
                  <a:schemeClr val="bg1"/>
                </a:solidFill>
              </a:rPr>
              <a:t>for Interoperability</a:t>
            </a:r>
            <a:endParaRPr lang="en-US" dirty="0">
              <a:solidFill>
                <a:schemeClr val="bg1"/>
              </a:solidFill>
            </a:endParaRPr>
          </a:p>
        </p:txBody>
      </p:sp>
      <p:sp>
        <p:nvSpPr>
          <p:cNvPr id="3" name="Content Placeholder 2"/>
          <p:cNvSpPr>
            <a:spLocks noGrp="1"/>
          </p:cNvSpPr>
          <p:nvPr>
            <p:ph idx="1"/>
          </p:nvPr>
        </p:nvSpPr>
        <p:spPr>
          <a:xfrm>
            <a:off x="1600200" y="1600200"/>
            <a:ext cx="7315200" cy="4943475"/>
          </a:xfrm>
        </p:spPr>
        <p:txBody>
          <a:bodyPr/>
          <a:lstStyle/>
          <a:p>
            <a:pPr lvl="1" eaLnBrk="1" hangingPunct="1">
              <a:lnSpc>
                <a:spcPct val="80000"/>
              </a:lnSpc>
            </a:pPr>
            <a:r>
              <a:rPr lang="en-US" sz="2200" b="1" dirty="0" smtClean="0"/>
              <a:t>Common API Integration:</a:t>
            </a:r>
            <a:r>
              <a:rPr lang="en-US" sz="2200" dirty="0" smtClean="0"/>
              <a:t> Part of the syntactic component of interoperability.</a:t>
            </a:r>
          </a:p>
          <a:p>
            <a:pPr lvl="1" eaLnBrk="1" hangingPunct="1">
              <a:lnSpc>
                <a:spcPct val="80000"/>
              </a:lnSpc>
              <a:buNone/>
            </a:pPr>
            <a:endParaRPr lang="en-US" sz="2200" dirty="0" smtClean="0"/>
          </a:p>
          <a:p>
            <a:pPr lvl="1" eaLnBrk="1" hangingPunct="1">
              <a:lnSpc>
                <a:spcPct val="80000"/>
              </a:lnSpc>
            </a:pPr>
            <a:r>
              <a:rPr lang="en-US" sz="2200" b="1" dirty="0" smtClean="0"/>
              <a:t>Vocabularies/Terminologies/</a:t>
            </a:r>
            <a:r>
              <a:rPr lang="en-US" sz="2200" b="1" dirty="0" err="1" smtClean="0"/>
              <a:t>Ontologies</a:t>
            </a:r>
            <a:r>
              <a:rPr lang="en-US" sz="2200" b="1" dirty="0" smtClean="0"/>
              <a:t>:</a:t>
            </a:r>
            <a:r>
              <a:rPr lang="en-US" sz="2200" dirty="0" smtClean="0"/>
              <a:t> Provides semantic interoperability, used to record information in and about  systems and data. </a:t>
            </a:r>
          </a:p>
          <a:p>
            <a:pPr lvl="1" eaLnBrk="1" hangingPunct="1">
              <a:lnSpc>
                <a:spcPct val="80000"/>
              </a:lnSpc>
              <a:buNone/>
            </a:pPr>
            <a:endParaRPr lang="en-US" sz="2200" dirty="0" smtClean="0"/>
          </a:p>
          <a:p>
            <a:pPr lvl="1" eaLnBrk="1" hangingPunct="1">
              <a:lnSpc>
                <a:spcPct val="80000"/>
              </a:lnSpc>
            </a:pPr>
            <a:r>
              <a:rPr lang="en-US" sz="2200" b="1" dirty="0" smtClean="0"/>
              <a:t>Data Elements:</a:t>
            </a:r>
            <a:r>
              <a:rPr lang="en-US" sz="2200" dirty="0" smtClean="0"/>
              <a:t> or Metadata, provides a description of the meaning of recorded information in addition to its value. For example “Patient Temperature” would describe both a meaning and what constitutes a valid value for patient temperature (such as a number range measured in degrees Fahrenheit).</a:t>
            </a:r>
          </a:p>
          <a:p>
            <a:pPr lvl="1" eaLnBrk="1" hangingPunct="1">
              <a:lnSpc>
                <a:spcPct val="80000"/>
              </a:lnSpc>
              <a:buNone/>
            </a:pPr>
            <a:endParaRPr lang="en-US" sz="2200" dirty="0" smtClean="0"/>
          </a:p>
          <a:p>
            <a:pPr lvl="1" eaLnBrk="1" hangingPunct="1">
              <a:lnSpc>
                <a:spcPct val="80000"/>
              </a:lnSpc>
            </a:pPr>
            <a:r>
              <a:rPr lang="en-US" sz="2200" b="1" dirty="0" smtClean="0"/>
              <a:t>Information Models:</a:t>
            </a:r>
            <a:r>
              <a:rPr lang="en-US" sz="2200" dirty="0" smtClean="0"/>
              <a:t> Describe the structure of the data maintained in a system, such as a grid system. </a:t>
            </a:r>
          </a:p>
          <a:p>
            <a:endParaRPr lang="en-US" dirty="0"/>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mol.jpg"/>
          <p:cNvPicPr>
            <a:picLocks noGrp="1" noChangeAspect="1"/>
          </p:cNvPicPr>
          <p:nvPr>
            <p:ph idx="1"/>
          </p:nvPr>
        </p:nvPicPr>
        <p:blipFill>
          <a:blip r:embed="rId3"/>
          <a:stretch>
            <a:fillRect/>
          </a:stretch>
        </p:blipFill>
        <p:spPr>
          <a:xfrm>
            <a:off x="2822698" y="1447800"/>
            <a:ext cx="6321302" cy="4943475"/>
          </a:xfrm>
          <a:ln>
            <a:solidFill>
              <a:schemeClr val="bg2">
                <a:lumMod val="50000"/>
              </a:schemeClr>
            </a:solidFill>
          </a:ln>
        </p:spPr>
      </p:pic>
      <p:sp>
        <p:nvSpPr>
          <p:cNvPr id="28675" name="Title 1"/>
          <p:cNvSpPr>
            <a:spLocks noGrp="1"/>
          </p:cNvSpPr>
          <p:nvPr>
            <p:ph type="title"/>
          </p:nvPr>
        </p:nvSpPr>
        <p:spPr/>
        <p:txBody>
          <a:bodyPr/>
          <a:lstStyle/>
          <a:p>
            <a:r>
              <a:rPr lang="en-US" sz="3600" dirty="0" smtClean="0">
                <a:ea typeface="ＭＳ Ｐゴシック"/>
                <a:cs typeface="ＭＳ Ｐゴシック"/>
              </a:rPr>
              <a:t>Concept Code:</a:t>
            </a:r>
            <a:r>
              <a:rPr lang="en-US" dirty="0" smtClean="0">
                <a:ea typeface="ＭＳ Ｐゴシック"/>
                <a:cs typeface="ＭＳ Ｐゴシック"/>
              </a:rPr>
              <a:t/>
            </a:r>
            <a:br>
              <a:rPr lang="en-US" dirty="0" smtClean="0">
                <a:ea typeface="ＭＳ Ｐゴシック"/>
                <a:cs typeface="ＭＳ Ｐゴシック"/>
              </a:rPr>
            </a:br>
            <a:r>
              <a:rPr lang="en-US" sz="2800" dirty="0" smtClean="0">
                <a:ea typeface="ＭＳ Ｐゴシック"/>
                <a:cs typeface="ＭＳ Ｐゴシック"/>
              </a:rPr>
              <a:t>A unique, permanent identifier</a:t>
            </a:r>
          </a:p>
        </p:txBody>
      </p:sp>
      <p:sp>
        <p:nvSpPr>
          <p:cNvPr id="5" name="TextBox 4"/>
          <p:cNvSpPr txBox="1"/>
          <p:nvPr/>
        </p:nvSpPr>
        <p:spPr>
          <a:xfrm>
            <a:off x="1371600" y="5181600"/>
            <a:ext cx="1052339" cy="461665"/>
          </a:xfrm>
          <a:prstGeom prst="rect">
            <a:avLst/>
          </a:prstGeom>
          <a:solidFill>
            <a:schemeClr val="bg1"/>
          </a:solidFill>
          <a:ln w="19050">
            <a:solidFill>
              <a:srgbClr val="E1113E"/>
            </a:solidFill>
          </a:ln>
        </p:spPr>
        <p:txBody>
          <a:bodyPr wrap="none">
            <a:spAutoFit/>
          </a:bodyPr>
          <a:lstStyle/>
          <a:p>
            <a:pPr>
              <a:defRPr/>
            </a:pPr>
            <a:r>
              <a:rPr lang="en-US" dirty="0">
                <a:solidFill>
                  <a:srgbClr val="FF0000"/>
                </a:solidFill>
                <a:latin typeface="Agency FB" pitchFamily="34" charset="0"/>
                <a:ea typeface="ＭＳ Ｐゴシック" pitchFamily="-107" charset="-128"/>
                <a:cs typeface="+mn-cs"/>
              </a:rPr>
              <a:t>  </a:t>
            </a:r>
            <a:r>
              <a:rPr lang="en-US" sz="2000" dirty="0">
                <a:solidFill>
                  <a:srgbClr val="FF0000"/>
                </a:solidFill>
                <a:latin typeface="Agency FB" pitchFamily="34" charset="0"/>
                <a:ea typeface="ＭＳ Ｐゴシック" pitchFamily="-107" charset="-128"/>
                <a:cs typeface="+mn-cs"/>
              </a:rPr>
              <a:t>Terms</a:t>
            </a:r>
          </a:p>
        </p:txBody>
      </p:sp>
      <p:sp>
        <p:nvSpPr>
          <p:cNvPr id="6" name="Left Brace 5"/>
          <p:cNvSpPr/>
          <p:nvPr/>
        </p:nvSpPr>
        <p:spPr bwMode="auto">
          <a:xfrm>
            <a:off x="2362200" y="4419600"/>
            <a:ext cx="609600" cy="1828800"/>
          </a:xfrm>
          <a:prstGeom prst="leftBrace">
            <a:avLst/>
          </a:prstGeom>
          <a:ln w="1905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0" hangingPunct="0">
              <a:defRPr/>
            </a:pPr>
            <a:endParaRPr lang="en-US" dirty="0">
              <a:solidFill>
                <a:srgbClr val="FF0000"/>
              </a:solidFill>
              <a:latin typeface="Times" pitchFamily="-107" charset="0"/>
            </a:endParaRPr>
          </a:p>
        </p:txBody>
      </p:sp>
      <p:cxnSp>
        <p:nvCxnSpPr>
          <p:cNvPr id="8" name="Straight Arrow Connector 7"/>
          <p:cNvCxnSpPr>
            <a:cxnSpLocks noChangeShapeType="1"/>
            <a:stCxn id="9" idx="0"/>
            <a:endCxn id="21" idx="1"/>
          </p:cNvCxnSpPr>
          <p:nvPr/>
        </p:nvCxnSpPr>
        <p:spPr bwMode="auto">
          <a:xfrm rot="5400000" flipH="1" flipV="1">
            <a:off x="3311099" y="4918503"/>
            <a:ext cx="1721703" cy="495299"/>
          </a:xfrm>
          <a:prstGeom prst="straightConnector1">
            <a:avLst/>
          </a:prstGeom>
          <a:noFill/>
          <a:ln w="19050" algn="ctr">
            <a:solidFill>
              <a:srgbClr val="FF0000"/>
            </a:solidFill>
            <a:round/>
            <a:headEnd/>
            <a:tailEnd type="arrow" w="med" len="med"/>
          </a:ln>
        </p:spPr>
      </p:cxnSp>
      <p:sp>
        <p:nvSpPr>
          <p:cNvPr id="9" name="TextBox 8"/>
          <p:cNvSpPr txBox="1"/>
          <p:nvPr/>
        </p:nvSpPr>
        <p:spPr>
          <a:xfrm>
            <a:off x="3429001" y="6027003"/>
            <a:ext cx="990600" cy="707886"/>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2000" dirty="0">
                <a:solidFill>
                  <a:srgbClr val="FF0000"/>
                </a:solidFill>
                <a:latin typeface="Agency FB" pitchFamily="34" charset="0"/>
                <a:ea typeface="ＭＳ Ｐゴシック" pitchFamily="-107" charset="-128"/>
                <a:cs typeface="+mn-cs"/>
              </a:rPr>
              <a:t>Term</a:t>
            </a:r>
          </a:p>
          <a:p>
            <a:pPr>
              <a:defRPr/>
            </a:pPr>
            <a:r>
              <a:rPr lang="en-US" sz="2000" dirty="0">
                <a:solidFill>
                  <a:srgbClr val="FF0000"/>
                </a:solidFill>
                <a:latin typeface="Agency FB" pitchFamily="34" charset="0"/>
                <a:ea typeface="ＭＳ Ｐゴシック" pitchFamily="-107" charset="-128"/>
                <a:cs typeface="+mn-cs"/>
              </a:rPr>
              <a:t>Source</a:t>
            </a:r>
          </a:p>
        </p:txBody>
      </p:sp>
      <p:sp>
        <p:nvSpPr>
          <p:cNvPr id="15" name="TextBox 14"/>
          <p:cNvSpPr txBox="1">
            <a:spLocks noChangeArrowheads="1"/>
          </p:cNvSpPr>
          <p:nvPr/>
        </p:nvSpPr>
        <p:spPr bwMode="auto">
          <a:xfrm>
            <a:off x="6248400" y="6172200"/>
            <a:ext cx="2895600" cy="400110"/>
          </a:xfrm>
          <a:prstGeom prst="rect">
            <a:avLst/>
          </a:prstGeom>
          <a:solidFill>
            <a:schemeClr val="bg1"/>
          </a:solidFill>
          <a:ln w="19050">
            <a:solidFill>
              <a:srgbClr val="E1113E"/>
            </a:solidFill>
            <a:miter lim="800000"/>
            <a:headEnd/>
            <a:tailEnd/>
          </a:ln>
        </p:spPr>
        <p:txBody>
          <a:bodyPr wrap="square">
            <a:spAutoFit/>
          </a:bodyPr>
          <a:lstStyle/>
          <a:p>
            <a:r>
              <a:rPr lang="en-US" sz="2000" dirty="0">
                <a:solidFill>
                  <a:srgbClr val="FF0000"/>
                </a:solidFill>
                <a:latin typeface="Agency FB" pitchFamily="34" charset="0"/>
              </a:rPr>
              <a:t>Additional Source Data</a:t>
            </a:r>
          </a:p>
        </p:txBody>
      </p:sp>
      <p:cxnSp>
        <p:nvCxnSpPr>
          <p:cNvPr id="16" name="Straight Arrow Connector 15"/>
          <p:cNvCxnSpPr>
            <a:cxnSpLocks noChangeShapeType="1"/>
            <a:endCxn id="12" idx="2"/>
          </p:cNvCxnSpPr>
          <p:nvPr/>
        </p:nvCxnSpPr>
        <p:spPr bwMode="auto">
          <a:xfrm rot="16200000" flipV="1">
            <a:off x="7486650" y="4743450"/>
            <a:ext cx="1524000" cy="1333500"/>
          </a:xfrm>
          <a:prstGeom prst="straightConnector1">
            <a:avLst/>
          </a:prstGeom>
          <a:noFill/>
          <a:ln w="19050" algn="ctr">
            <a:solidFill>
              <a:srgbClr val="FF0000"/>
            </a:solidFill>
            <a:round/>
            <a:headEnd/>
            <a:tailEnd type="arrow" w="med" len="med"/>
          </a:ln>
        </p:spPr>
      </p:cxnSp>
      <p:sp>
        <p:nvSpPr>
          <p:cNvPr id="12" name="Rounded Rectangle 11"/>
          <p:cNvSpPr>
            <a:spLocks noChangeArrowheads="1"/>
          </p:cNvSpPr>
          <p:nvPr/>
        </p:nvSpPr>
        <p:spPr bwMode="auto">
          <a:xfrm>
            <a:off x="7391400" y="4419600"/>
            <a:ext cx="381000" cy="228600"/>
          </a:xfrm>
          <a:prstGeom prst="roundRect">
            <a:avLst>
              <a:gd name="adj" fmla="val 16667"/>
            </a:avLst>
          </a:prstGeom>
          <a:noFill/>
          <a:ln w="19050" algn="ctr">
            <a:solidFill>
              <a:srgbClr val="E1113E"/>
            </a:solidFill>
            <a:round/>
            <a:headEnd/>
            <a:tailEnd/>
          </a:ln>
        </p:spPr>
        <p:txBody>
          <a:bodyPr/>
          <a:lstStyle/>
          <a:p>
            <a:pPr eaLnBrk="0" hangingPunct="0"/>
            <a:endParaRPr lang="en-US" dirty="0"/>
          </a:p>
        </p:txBody>
      </p:sp>
      <p:sp>
        <p:nvSpPr>
          <p:cNvPr id="21" name="Rounded Rectangle 20"/>
          <p:cNvSpPr/>
          <p:nvPr/>
        </p:nvSpPr>
        <p:spPr bwMode="auto">
          <a:xfrm>
            <a:off x="4419600" y="4191000"/>
            <a:ext cx="609600" cy="2286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36" name="Rounded Rectangle 35"/>
          <p:cNvSpPr/>
          <p:nvPr/>
        </p:nvSpPr>
        <p:spPr bwMode="auto">
          <a:xfrm>
            <a:off x="2895600" y="3276600"/>
            <a:ext cx="1828800" cy="3048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37" name="TextBox 36"/>
          <p:cNvSpPr txBox="1"/>
          <p:nvPr/>
        </p:nvSpPr>
        <p:spPr>
          <a:xfrm>
            <a:off x="5105400" y="3124200"/>
            <a:ext cx="1824538" cy="400110"/>
          </a:xfrm>
          <a:prstGeom prst="rect">
            <a:avLst/>
          </a:prstGeom>
          <a:solidFill>
            <a:schemeClr val="bg1"/>
          </a:solidFill>
          <a:ln w="19050">
            <a:solidFill>
              <a:srgbClr val="E1113E"/>
            </a:solidFill>
          </a:ln>
        </p:spPr>
        <p:txBody>
          <a:bodyPr wrap="none" rtlCol="0">
            <a:spAutoFit/>
          </a:bodyPr>
          <a:lstStyle/>
          <a:p>
            <a:r>
              <a:rPr lang="en-US" sz="2000" dirty="0" smtClean="0">
                <a:solidFill>
                  <a:srgbClr val="E1113E"/>
                </a:solidFill>
                <a:latin typeface="Agency FB" pitchFamily="34" charset="0"/>
              </a:rPr>
              <a:t>Concept Code</a:t>
            </a:r>
            <a:endParaRPr lang="en-US" sz="2000" dirty="0">
              <a:solidFill>
                <a:srgbClr val="E1113E"/>
              </a:solidFill>
              <a:latin typeface="Agency FB" pitchFamily="34" charset="0"/>
            </a:endParaRPr>
          </a:p>
        </p:txBody>
      </p:sp>
      <p:cxnSp>
        <p:nvCxnSpPr>
          <p:cNvPr id="39" name="Straight Arrow Connector 38"/>
          <p:cNvCxnSpPr>
            <a:endCxn id="36" idx="3"/>
          </p:cNvCxnSpPr>
          <p:nvPr/>
        </p:nvCxnSpPr>
        <p:spPr bwMode="auto">
          <a:xfrm rot="10800000" flipV="1">
            <a:off x="4724400" y="3352800"/>
            <a:ext cx="381000" cy="76200"/>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sp>
        <p:nvSpPr>
          <p:cNvPr id="20" name="TextBox 19"/>
          <p:cNvSpPr txBox="1"/>
          <p:nvPr/>
        </p:nvSpPr>
        <p:spPr>
          <a:xfrm>
            <a:off x="1295400" y="1600200"/>
            <a:ext cx="1600200" cy="3277820"/>
          </a:xfrm>
          <a:prstGeom prst="rect">
            <a:avLst/>
          </a:prstGeom>
          <a:noFill/>
        </p:spPr>
        <p:txBody>
          <a:bodyPr wrap="square" rtlCol="0">
            <a:spAutoFit/>
          </a:bodyPr>
          <a:lstStyle/>
          <a:p>
            <a:r>
              <a:rPr lang="en-US" sz="2300" dirty="0" smtClean="0">
                <a:solidFill>
                  <a:schemeClr val="accent6">
                    <a:lumMod val="75000"/>
                  </a:schemeClr>
                </a:solidFill>
                <a:latin typeface="Agency FB" pitchFamily="34" charset="0"/>
              </a:rPr>
              <a:t>mammal?</a:t>
            </a:r>
          </a:p>
          <a:p>
            <a:r>
              <a:rPr lang="en-US" sz="2300" dirty="0" smtClean="0">
                <a:solidFill>
                  <a:schemeClr val="accent6">
                    <a:lumMod val="75000"/>
                  </a:schemeClr>
                </a:solidFill>
                <a:latin typeface="Agency FB" pitchFamily="34" charset="0"/>
              </a:rPr>
              <a:t>spy?</a:t>
            </a:r>
          </a:p>
          <a:p>
            <a:r>
              <a:rPr lang="en-US" sz="2300" dirty="0" smtClean="0">
                <a:solidFill>
                  <a:schemeClr val="accent6">
                    <a:lumMod val="75000"/>
                  </a:schemeClr>
                </a:solidFill>
                <a:latin typeface="Agency FB" pitchFamily="34" charset="0"/>
              </a:rPr>
              <a:t>chemistry measure-</a:t>
            </a:r>
            <a:r>
              <a:rPr lang="en-US" sz="2300" dirty="0" err="1" smtClean="0">
                <a:solidFill>
                  <a:schemeClr val="accent6">
                    <a:lumMod val="75000"/>
                  </a:schemeClr>
                </a:solidFill>
                <a:latin typeface="Agency FB" pitchFamily="34" charset="0"/>
              </a:rPr>
              <a:t>ment</a:t>
            </a:r>
            <a:r>
              <a:rPr lang="en-US" sz="2300" dirty="0" smtClean="0">
                <a:solidFill>
                  <a:schemeClr val="accent6">
                    <a:lumMod val="75000"/>
                  </a:schemeClr>
                </a:solidFill>
                <a:latin typeface="Agency FB" pitchFamily="34" charset="0"/>
              </a:rPr>
              <a:t>?</a:t>
            </a:r>
          </a:p>
          <a:p>
            <a:r>
              <a:rPr lang="en-US" sz="2300" dirty="0" smtClean="0">
                <a:solidFill>
                  <a:schemeClr val="accent6">
                    <a:lumMod val="75000"/>
                  </a:schemeClr>
                </a:solidFill>
                <a:latin typeface="Agency FB" pitchFamily="34" charset="0"/>
              </a:rPr>
              <a:t>chocolate sauce?</a:t>
            </a:r>
          </a:p>
          <a:p>
            <a:r>
              <a:rPr lang="en-US" sz="2300" dirty="0" smtClean="0">
                <a:solidFill>
                  <a:schemeClr val="accent6">
                    <a:lumMod val="75000"/>
                  </a:schemeClr>
                </a:solidFill>
                <a:latin typeface="Agency FB" pitchFamily="34" charset="0"/>
              </a:rPr>
              <a:t>skin lesion?</a:t>
            </a:r>
            <a:endParaRPr lang="en-US" sz="2300" dirty="0">
              <a:solidFill>
                <a:schemeClr val="accent6">
                  <a:lumMod val="75000"/>
                </a:schemeClr>
              </a:solidFill>
              <a:latin typeface="Agency FB" pitchFamily="34" charset="0"/>
            </a:endParaRPr>
          </a:p>
        </p:txBody>
      </p:sp>
      <p:pic>
        <p:nvPicPr>
          <p:cNvPr id="17" name="Picture 16"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2" grpId="0" animBg="1"/>
      <p:bldP spid="21"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mol.jpg"/>
          <p:cNvPicPr>
            <a:picLocks noGrp="1" noChangeAspect="1"/>
          </p:cNvPicPr>
          <p:nvPr>
            <p:ph idx="1"/>
          </p:nvPr>
        </p:nvPicPr>
        <p:blipFill>
          <a:blip r:embed="rId3"/>
          <a:stretch>
            <a:fillRect/>
          </a:stretch>
        </p:blipFill>
        <p:spPr>
          <a:xfrm>
            <a:off x="2822698" y="1447800"/>
            <a:ext cx="6321302" cy="4943475"/>
          </a:xfrm>
          <a:ln>
            <a:solidFill>
              <a:schemeClr val="bg2">
                <a:lumMod val="50000"/>
              </a:schemeClr>
            </a:solidFill>
          </a:ln>
        </p:spPr>
      </p:pic>
      <p:sp>
        <p:nvSpPr>
          <p:cNvPr id="28675" name="Title 1"/>
          <p:cNvSpPr>
            <a:spLocks noGrp="1"/>
          </p:cNvSpPr>
          <p:nvPr>
            <p:ph type="title"/>
          </p:nvPr>
        </p:nvSpPr>
        <p:spPr/>
        <p:txBody>
          <a:bodyPr/>
          <a:lstStyle/>
          <a:p>
            <a:r>
              <a:rPr lang="en-US" sz="3600" dirty="0" smtClean="0">
                <a:ea typeface="ＭＳ Ｐゴシック"/>
                <a:cs typeface="ＭＳ Ｐゴシック"/>
              </a:rPr>
              <a:t>Concept Code:</a:t>
            </a:r>
            <a:r>
              <a:rPr lang="en-US" dirty="0" smtClean="0">
                <a:ea typeface="ＭＳ Ｐゴシック"/>
                <a:cs typeface="ＭＳ Ｐゴシック"/>
              </a:rPr>
              <a:t/>
            </a:r>
            <a:br>
              <a:rPr lang="en-US" dirty="0" smtClean="0">
                <a:ea typeface="ＭＳ Ｐゴシック"/>
                <a:cs typeface="ＭＳ Ｐゴシック"/>
              </a:rPr>
            </a:br>
            <a:r>
              <a:rPr lang="en-US" sz="2800" dirty="0" smtClean="0">
                <a:ea typeface="ＭＳ Ｐゴシック"/>
                <a:cs typeface="ＭＳ Ｐゴシック"/>
              </a:rPr>
              <a:t>A </a:t>
            </a:r>
            <a:r>
              <a:rPr lang="en-US" sz="2800" dirty="0" smtClean="0">
                <a:ea typeface="ＭＳ Ｐゴシック"/>
                <a:cs typeface="ＭＳ Ｐゴシック"/>
              </a:rPr>
              <a:t>unique, permanent identifier (2)</a:t>
            </a:r>
          </a:p>
        </p:txBody>
      </p:sp>
      <p:sp>
        <p:nvSpPr>
          <p:cNvPr id="5" name="TextBox 4"/>
          <p:cNvSpPr txBox="1"/>
          <p:nvPr/>
        </p:nvSpPr>
        <p:spPr>
          <a:xfrm>
            <a:off x="1295400" y="5105400"/>
            <a:ext cx="1066800" cy="461665"/>
          </a:xfrm>
          <a:prstGeom prst="rect">
            <a:avLst/>
          </a:prstGeom>
          <a:solidFill>
            <a:schemeClr val="bg1"/>
          </a:solidFill>
          <a:ln>
            <a:solidFill>
              <a:srgbClr val="E1113E"/>
            </a:solidFill>
          </a:ln>
          <a:scene3d>
            <a:camera prst="orthographicFront"/>
            <a:lightRig rig="threePt" dir="t"/>
          </a:scene3d>
          <a:sp3d>
            <a:bevelT w="152400" h="50800" prst="softRound"/>
          </a:sp3d>
        </p:spPr>
        <p:txBody>
          <a:bodyPr wrap="square">
            <a:spAutoFit/>
          </a:bodyPr>
          <a:lstStyle/>
          <a:p>
            <a:pPr>
              <a:defRPr/>
            </a:pPr>
            <a:r>
              <a:rPr lang="en-US" dirty="0">
                <a:solidFill>
                  <a:srgbClr val="FF0000"/>
                </a:solidFill>
                <a:latin typeface="Agency FB" pitchFamily="34" charset="0"/>
                <a:ea typeface="ＭＳ Ｐゴシック" pitchFamily="-107" charset="-128"/>
                <a:cs typeface="+mn-cs"/>
              </a:rPr>
              <a:t>  </a:t>
            </a:r>
            <a:r>
              <a:rPr lang="en-US" sz="2000" dirty="0">
                <a:solidFill>
                  <a:srgbClr val="FF0000"/>
                </a:solidFill>
                <a:latin typeface="Agency FB" pitchFamily="34" charset="0"/>
                <a:ea typeface="ＭＳ Ｐゴシック" pitchFamily="-107" charset="-128"/>
                <a:cs typeface="+mn-cs"/>
              </a:rPr>
              <a:t>Terms</a:t>
            </a:r>
          </a:p>
        </p:txBody>
      </p:sp>
      <p:sp>
        <p:nvSpPr>
          <p:cNvPr id="6" name="Left Brace 5"/>
          <p:cNvSpPr/>
          <p:nvPr/>
        </p:nvSpPr>
        <p:spPr bwMode="auto">
          <a:xfrm>
            <a:off x="2362200" y="4419600"/>
            <a:ext cx="609600" cy="1828800"/>
          </a:xfrm>
          <a:prstGeom prst="leftBrace">
            <a:avLst/>
          </a:prstGeom>
          <a:ln w="1905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0" hangingPunct="0">
              <a:defRPr/>
            </a:pPr>
            <a:endParaRPr lang="en-US" dirty="0">
              <a:solidFill>
                <a:srgbClr val="FF0000"/>
              </a:solidFill>
              <a:latin typeface="Times" pitchFamily="-107" charset="0"/>
            </a:endParaRPr>
          </a:p>
        </p:txBody>
      </p:sp>
      <p:cxnSp>
        <p:nvCxnSpPr>
          <p:cNvPr id="8" name="Straight Arrow Connector 7"/>
          <p:cNvCxnSpPr>
            <a:cxnSpLocks noChangeShapeType="1"/>
            <a:stCxn id="9" idx="0"/>
            <a:endCxn id="21" idx="1"/>
          </p:cNvCxnSpPr>
          <p:nvPr/>
        </p:nvCxnSpPr>
        <p:spPr bwMode="auto">
          <a:xfrm rot="5400000" flipH="1" flipV="1">
            <a:off x="3311099" y="4918503"/>
            <a:ext cx="1721703" cy="495299"/>
          </a:xfrm>
          <a:prstGeom prst="straightConnector1">
            <a:avLst/>
          </a:prstGeom>
          <a:noFill/>
          <a:ln w="19050" algn="ctr">
            <a:solidFill>
              <a:srgbClr val="FF0000"/>
            </a:solidFill>
            <a:round/>
            <a:headEnd/>
            <a:tailEnd type="arrow" w="med" len="med"/>
          </a:ln>
        </p:spPr>
      </p:cxnSp>
      <p:sp>
        <p:nvSpPr>
          <p:cNvPr id="9" name="TextBox 8"/>
          <p:cNvSpPr txBox="1"/>
          <p:nvPr/>
        </p:nvSpPr>
        <p:spPr>
          <a:xfrm>
            <a:off x="3429001" y="6027003"/>
            <a:ext cx="990600" cy="707886"/>
          </a:xfrm>
          <a:prstGeom prst="rect">
            <a:avLst/>
          </a:prstGeom>
          <a:solidFill>
            <a:schemeClr val="bg1"/>
          </a:solidFill>
          <a:ln w="19050">
            <a:solidFill>
              <a:srgbClr val="E1113E"/>
            </a:solidFill>
          </a:ln>
          <a:effectLst>
            <a:outerShdw blurRad="44450" dist="27940" dir="5400000" algn="ctr">
              <a:srgbClr val="000000">
                <a:alpha val="32000"/>
              </a:srgbClr>
            </a:outerShdw>
          </a:effectLst>
        </p:spPr>
        <p:txBody>
          <a:bodyPr wrap="square">
            <a:spAutoFit/>
          </a:bodyPr>
          <a:lstStyle/>
          <a:p>
            <a:pPr>
              <a:defRPr/>
            </a:pPr>
            <a:r>
              <a:rPr lang="en-US" sz="2000" dirty="0">
                <a:solidFill>
                  <a:srgbClr val="FF0000"/>
                </a:solidFill>
                <a:latin typeface="Agency FB" pitchFamily="34" charset="0"/>
                <a:ea typeface="ＭＳ Ｐゴシック" pitchFamily="-107" charset="-128"/>
                <a:cs typeface="+mn-cs"/>
              </a:rPr>
              <a:t>Term</a:t>
            </a:r>
          </a:p>
          <a:p>
            <a:pPr>
              <a:defRPr/>
            </a:pPr>
            <a:r>
              <a:rPr lang="en-US" sz="2000" dirty="0">
                <a:solidFill>
                  <a:srgbClr val="FF0000"/>
                </a:solidFill>
                <a:latin typeface="Agency FB" pitchFamily="34" charset="0"/>
                <a:ea typeface="ＭＳ Ｐゴシック" pitchFamily="-107" charset="-128"/>
                <a:cs typeface="+mn-cs"/>
              </a:rPr>
              <a:t>Source</a:t>
            </a:r>
          </a:p>
        </p:txBody>
      </p:sp>
      <p:sp>
        <p:nvSpPr>
          <p:cNvPr id="15" name="TextBox 14"/>
          <p:cNvSpPr txBox="1">
            <a:spLocks noChangeArrowheads="1"/>
          </p:cNvSpPr>
          <p:nvPr/>
        </p:nvSpPr>
        <p:spPr bwMode="auto">
          <a:xfrm>
            <a:off x="6324600" y="5867400"/>
            <a:ext cx="2819400" cy="369332"/>
          </a:xfrm>
          <a:prstGeom prst="rect">
            <a:avLst/>
          </a:prstGeom>
          <a:solidFill>
            <a:schemeClr val="bg1"/>
          </a:solidFill>
          <a:ln w="9525">
            <a:solidFill>
              <a:srgbClr val="E1113E"/>
            </a:solidFill>
            <a:miter lim="800000"/>
            <a:headEnd/>
            <a:tailEnd/>
          </a:ln>
        </p:spPr>
        <p:txBody>
          <a:bodyPr wrap="square">
            <a:spAutoFit/>
          </a:bodyPr>
          <a:lstStyle/>
          <a:p>
            <a:r>
              <a:rPr lang="en-US" sz="1800" dirty="0">
                <a:solidFill>
                  <a:srgbClr val="FF0000"/>
                </a:solidFill>
                <a:latin typeface="Agency FB" pitchFamily="34" charset="0"/>
              </a:rPr>
              <a:t>Additional Source Data</a:t>
            </a:r>
          </a:p>
        </p:txBody>
      </p:sp>
      <p:cxnSp>
        <p:nvCxnSpPr>
          <p:cNvPr id="16" name="Straight Arrow Connector 15"/>
          <p:cNvCxnSpPr>
            <a:cxnSpLocks noChangeShapeType="1"/>
            <a:endCxn id="12" idx="2"/>
          </p:cNvCxnSpPr>
          <p:nvPr/>
        </p:nvCxnSpPr>
        <p:spPr bwMode="auto">
          <a:xfrm rot="16200000" flipV="1">
            <a:off x="7486650" y="4743450"/>
            <a:ext cx="1219200" cy="1028700"/>
          </a:xfrm>
          <a:prstGeom prst="straightConnector1">
            <a:avLst/>
          </a:prstGeom>
          <a:noFill/>
          <a:ln w="19050" algn="ctr">
            <a:solidFill>
              <a:srgbClr val="FF0000"/>
            </a:solidFill>
            <a:round/>
            <a:headEnd/>
            <a:tailEnd type="arrow" w="med" len="med"/>
          </a:ln>
        </p:spPr>
      </p:cxnSp>
      <p:sp>
        <p:nvSpPr>
          <p:cNvPr id="12" name="Rounded Rectangle 11"/>
          <p:cNvSpPr>
            <a:spLocks noChangeArrowheads="1"/>
          </p:cNvSpPr>
          <p:nvPr/>
        </p:nvSpPr>
        <p:spPr bwMode="auto">
          <a:xfrm>
            <a:off x="7391400" y="4419600"/>
            <a:ext cx="381000" cy="228600"/>
          </a:xfrm>
          <a:prstGeom prst="roundRect">
            <a:avLst>
              <a:gd name="adj" fmla="val 16667"/>
            </a:avLst>
          </a:prstGeom>
          <a:noFill/>
          <a:ln w="19050" algn="ctr">
            <a:solidFill>
              <a:srgbClr val="E1113E"/>
            </a:solidFill>
            <a:round/>
            <a:headEnd/>
            <a:tailEnd/>
          </a:ln>
        </p:spPr>
        <p:txBody>
          <a:bodyPr/>
          <a:lstStyle/>
          <a:p>
            <a:pPr eaLnBrk="0" hangingPunct="0"/>
            <a:endParaRPr lang="en-US" dirty="0"/>
          </a:p>
        </p:txBody>
      </p:sp>
      <p:sp>
        <p:nvSpPr>
          <p:cNvPr id="21" name="Rounded Rectangle 20"/>
          <p:cNvSpPr/>
          <p:nvPr/>
        </p:nvSpPr>
        <p:spPr bwMode="auto">
          <a:xfrm>
            <a:off x="4419600" y="4191000"/>
            <a:ext cx="609600" cy="2286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9217" name="Picture 1" descr="C:\Documents and Settings\Owner\Local Settings\Temporary Internet Files\Content.IE5\2S3UMLOH\MCj01405810000[1].wmf"/>
          <p:cNvPicPr>
            <a:picLocks noChangeAspect="1" noChangeArrowheads="1"/>
          </p:cNvPicPr>
          <p:nvPr/>
        </p:nvPicPr>
        <p:blipFill>
          <a:blip r:embed="rId4"/>
          <a:srcRect/>
          <a:stretch>
            <a:fillRect/>
          </a:stretch>
        </p:blipFill>
        <p:spPr bwMode="auto">
          <a:xfrm>
            <a:off x="1524000" y="5943600"/>
            <a:ext cx="911847" cy="762000"/>
          </a:xfrm>
          <a:prstGeom prst="rect">
            <a:avLst/>
          </a:prstGeom>
          <a:noFill/>
        </p:spPr>
      </p:pic>
      <p:pic>
        <p:nvPicPr>
          <p:cNvPr id="28" name="Picture 27" descr="skinmole.tiff"/>
          <p:cNvPicPr>
            <a:picLocks noChangeAspect="1"/>
          </p:cNvPicPr>
          <p:nvPr/>
        </p:nvPicPr>
        <p:blipFill>
          <a:blip r:embed="rId5"/>
          <a:stretch>
            <a:fillRect/>
          </a:stretch>
        </p:blipFill>
        <p:spPr>
          <a:xfrm>
            <a:off x="1676400" y="4495800"/>
            <a:ext cx="609600" cy="381000"/>
          </a:xfrm>
          <a:prstGeom prst="rect">
            <a:avLst/>
          </a:prstGeom>
          <a:ln>
            <a:solidFill>
              <a:schemeClr val="bg2">
                <a:lumMod val="50000"/>
              </a:schemeClr>
            </a:solidFill>
          </a:ln>
        </p:spPr>
      </p:pic>
      <p:pic>
        <p:nvPicPr>
          <p:cNvPr id="29" name="Picture 28" descr="chemistrymole.tiff"/>
          <p:cNvPicPr>
            <a:picLocks noChangeAspect="1"/>
          </p:cNvPicPr>
          <p:nvPr/>
        </p:nvPicPr>
        <p:blipFill>
          <a:blip r:embed="rId6"/>
          <a:stretch>
            <a:fillRect/>
          </a:stretch>
        </p:blipFill>
        <p:spPr>
          <a:xfrm>
            <a:off x="1600200" y="2438400"/>
            <a:ext cx="771525" cy="1066800"/>
          </a:xfrm>
          <a:prstGeom prst="rect">
            <a:avLst/>
          </a:prstGeom>
          <a:ln>
            <a:noFill/>
          </a:ln>
        </p:spPr>
      </p:pic>
      <p:pic>
        <p:nvPicPr>
          <p:cNvPr id="31" name="Picture 30" descr="spy.tiff"/>
          <p:cNvPicPr>
            <a:picLocks noChangeAspect="1"/>
          </p:cNvPicPr>
          <p:nvPr/>
        </p:nvPicPr>
        <p:blipFill>
          <a:blip r:embed="rId7"/>
          <a:srcRect l="15812" t="9124" r="15812"/>
          <a:stretch>
            <a:fillRect/>
          </a:stretch>
        </p:blipFill>
        <p:spPr>
          <a:xfrm>
            <a:off x="1600200" y="1447800"/>
            <a:ext cx="762000" cy="1143000"/>
          </a:xfrm>
          <a:prstGeom prst="rect">
            <a:avLst/>
          </a:prstGeom>
          <a:ln>
            <a:noFill/>
          </a:ln>
        </p:spPr>
      </p:pic>
      <p:pic>
        <p:nvPicPr>
          <p:cNvPr id="32" name="Picture 31" descr="gravy.tiff"/>
          <p:cNvPicPr>
            <a:picLocks noChangeAspect="1"/>
          </p:cNvPicPr>
          <p:nvPr/>
        </p:nvPicPr>
        <p:blipFill>
          <a:blip r:embed="rId8"/>
          <a:stretch>
            <a:fillRect/>
          </a:stretch>
        </p:blipFill>
        <p:spPr>
          <a:xfrm>
            <a:off x="1600200" y="3505200"/>
            <a:ext cx="753035" cy="762000"/>
          </a:xfrm>
          <a:prstGeom prst="rect">
            <a:avLst/>
          </a:prstGeom>
          <a:ln>
            <a:noFill/>
          </a:ln>
        </p:spPr>
      </p:pic>
      <p:sp>
        <p:nvSpPr>
          <p:cNvPr id="36" name="Rounded Rectangle 35"/>
          <p:cNvSpPr/>
          <p:nvPr/>
        </p:nvSpPr>
        <p:spPr bwMode="auto">
          <a:xfrm>
            <a:off x="2895600" y="3276600"/>
            <a:ext cx="1828800" cy="3048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37" name="TextBox 36"/>
          <p:cNvSpPr txBox="1"/>
          <p:nvPr/>
        </p:nvSpPr>
        <p:spPr>
          <a:xfrm>
            <a:off x="5105400" y="3124200"/>
            <a:ext cx="1824538" cy="400110"/>
          </a:xfrm>
          <a:prstGeom prst="rect">
            <a:avLst/>
          </a:prstGeom>
          <a:solidFill>
            <a:schemeClr val="bg1"/>
          </a:solidFill>
          <a:ln w="19050">
            <a:solidFill>
              <a:srgbClr val="E1113E"/>
            </a:solidFill>
          </a:ln>
        </p:spPr>
        <p:txBody>
          <a:bodyPr wrap="none" rtlCol="0">
            <a:spAutoFit/>
          </a:bodyPr>
          <a:lstStyle/>
          <a:p>
            <a:r>
              <a:rPr lang="en-US" sz="2000" dirty="0" smtClean="0">
                <a:solidFill>
                  <a:srgbClr val="E1113E"/>
                </a:solidFill>
                <a:latin typeface="Agency FB" pitchFamily="34" charset="0"/>
              </a:rPr>
              <a:t>Concept Code</a:t>
            </a:r>
            <a:endParaRPr lang="en-US" sz="2000" dirty="0">
              <a:solidFill>
                <a:srgbClr val="E1113E"/>
              </a:solidFill>
              <a:latin typeface="Agency FB" pitchFamily="34" charset="0"/>
            </a:endParaRPr>
          </a:p>
        </p:txBody>
      </p:sp>
      <p:cxnSp>
        <p:nvCxnSpPr>
          <p:cNvPr id="39" name="Straight Arrow Connector 38"/>
          <p:cNvCxnSpPr>
            <a:endCxn id="36" idx="3"/>
          </p:cNvCxnSpPr>
          <p:nvPr/>
        </p:nvCxnSpPr>
        <p:spPr bwMode="auto">
          <a:xfrm rot="10800000" flipV="1">
            <a:off x="4724400" y="3352800"/>
            <a:ext cx="381000" cy="76200"/>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pic>
        <p:nvPicPr>
          <p:cNvPr id="20" name="Picture 19" descr="EVSTiny80.gif"/>
          <p:cNvPicPr>
            <a:picLocks noChangeAspect="1"/>
          </p:cNvPicPr>
          <p:nvPr/>
        </p:nvPicPr>
        <p:blipFill>
          <a:blip r:embed="rId9"/>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217"/>
                                        </p:tgtEl>
                                        <p:attrNameLst>
                                          <p:attrName>style.visibility</p:attrName>
                                        </p:attrNameLst>
                                      </p:cBhvr>
                                      <p:to>
                                        <p:strVal val="visible"/>
                                      </p:to>
                                    </p:set>
                                    <p:animEffect transition="in" filter="fade">
                                      <p:cBhvr>
                                        <p:cTn id="11" dur="1000"/>
                                        <p:tgtEl>
                                          <p:spTgt spid="92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2" grpId="0" animBg="1"/>
      <p:bldP spid="21"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
            <a:ext cx="7162800" cy="1143000"/>
          </a:xfrm>
        </p:spPr>
        <p:txBody>
          <a:bodyPr/>
          <a:lstStyle/>
          <a:p>
            <a:r>
              <a:rPr lang="en-US" sz="3600" dirty="0" smtClean="0"/>
              <a:t>Unambiguous Meaning</a:t>
            </a:r>
            <a:endParaRPr lang="en-US" sz="3600" dirty="0"/>
          </a:p>
        </p:txBody>
      </p:sp>
      <p:sp>
        <p:nvSpPr>
          <p:cNvPr id="5" name="Rectangle 4"/>
          <p:cNvSpPr/>
          <p:nvPr/>
        </p:nvSpPr>
        <p:spPr>
          <a:xfrm>
            <a:off x="4419600" y="3581400"/>
            <a:ext cx="1510350" cy="914400"/>
          </a:xfrm>
          <a:prstGeom prst="rect">
            <a:avLst/>
          </a:prstGeom>
          <a:noFill/>
          <a:ln>
            <a:noFill/>
            <a:prstDash val="dashDot"/>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effectLst>
                  <a:outerShdw blurRad="80000" dist="40000" dir="5040000" algn="tl">
                    <a:srgbClr val="000000">
                      <a:alpha val="30000"/>
                    </a:srgbClr>
                  </a:outerShdw>
                </a:effectLst>
                <a:latin typeface="+mj-lt"/>
              </a:rPr>
              <a:t>mole</a:t>
            </a:r>
            <a:endParaRPr lang="en-US" sz="5400" b="1" cap="none" spc="0" dirty="0">
              <a:ln w="11430"/>
              <a:effectLst>
                <a:outerShdw blurRad="80000" dist="40000" dir="5040000" algn="tl">
                  <a:srgbClr val="000000">
                    <a:alpha val="30000"/>
                  </a:srgbClr>
                </a:outerShdw>
              </a:effectLst>
            </a:endParaRPr>
          </a:p>
        </p:txBody>
      </p:sp>
      <p:sp>
        <p:nvSpPr>
          <p:cNvPr id="8" name="TextBox 7"/>
          <p:cNvSpPr txBox="1"/>
          <p:nvPr/>
        </p:nvSpPr>
        <p:spPr>
          <a:xfrm>
            <a:off x="1600200" y="1600200"/>
            <a:ext cx="7239000" cy="1384995"/>
          </a:xfrm>
          <a:prstGeom prst="rect">
            <a:avLst/>
          </a:prstGeom>
          <a:noFill/>
          <a:ln>
            <a:solidFill>
              <a:srgbClr val="C00000"/>
            </a:solidFill>
            <a:prstDash val="solid"/>
          </a:ln>
        </p:spPr>
        <p:txBody>
          <a:bodyPr wrap="square" rtlCol="0">
            <a:spAutoFit/>
          </a:bodyPr>
          <a:lstStyle/>
          <a:p>
            <a:r>
              <a:rPr lang="en-US" sz="1400" b="1" dirty="0" smtClean="0">
                <a:latin typeface="+mn-lt"/>
              </a:rPr>
              <a:t>Semantic Type:</a:t>
            </a:r>
            <a:r>
              <a:rPr lang="en-US" sz="1400" dirty="0" smtClean="0">
                <a:latin typeface="+mn-lt"/>
              </a:rPr>
              <a:t> </a:t>
            </a:r>
            <a:r>
              <a:rPr lang="en-US" sz="1400" b="1" dirty="0" smtClean="0">
                <a:latin typeface="+mn-lt"/>
              </a:rPr>
              <a:t>Quantitative </a:t>
            </a:r>
            <a:r>
              <a:rPr lang="en-US" sz="1400" b="1" dirty="0" smtClean="0">
                <a:latin typeface="+mn-lt"/>
              </a:rPr>
              <a:t>Concept</a:t>
            </a:r>
          </a:p>
          <a:p>
            <a:r>
              <a:rPr lang="en-US" sz="1400" b="1" dirty="0" smtClean="0">
                <a:latin typeface="+mn-lt"/>
              </a:rPr>
              <a:t>Code:  C42539</a:t>
            </a:r>
            <a:endParaRPr lang="en-US" sz="1400" b="1" dirty="0" smtClean="0">
              <a:latin typeface="+mn-lt"/>
            </a:endParaRPr>
          </a:p>
          <a:p>
            <a:r>
              <a:rPr lang="en-US" sz="1400" b="1" dirty="0" smtClean="0">
                <a:latin typeface="+mn-lt"/>
              </a:rPr>
              <a:t>Definition:</a:t>
            </a:r>
            <a:r>
              <a:rPr lang="en-US" sz="1400" dirty="0" smtClean="0">
                <a:latin typeface="+mn-lt"/>
              </a:rPr>
              <a:t> A unit of amount of substance, one of the seven base units of the International System of Units (Systeme International d'Unites, SI). It is the amount of substance that contains as many elementary units as there are atoms in 0.012 kg of carbon-12. When the mole is used, the elementary entities must be specified and may be atoms, molecules, ions, electrons, other particles, or specified groups of such particles.</a:t>
            </a:r>
            <a:endParaRPr lang="en-US" sz="1400" dirty="0">
              <a:latin typeface="+mn-lt"/>
            </a:endParaRPr>
          </a:p>
        </p:txBody>
      </p:sp>
      <p:sp>
        <p:nvSpPr>
          <p:cNvPr id="9" name="TextBox 8"/>
          <p:cNvSpPr txBox="1"/>
          <p:nvPr/>
        </p:nvSpPr>
        <p:spPr>
          <a:xfrm>
            <a:off x="6248400" y="3429000"/>
            <a:ext cx="2667000" cy="1169551"/>
          </a:xfrm>
          <a:prstGeom prst="rect">
            <a:avLst/>
          </a:prstGeom>
          <a:noFill/>
          <a:ln>
            <a:solidFill>
              <a:srgbClr val="C00000"/>
            </a:solidFill>
            <a:prstDash val="solid"/>
          </a:ln>
        </p:spPr>
        <p:txBody>
          <a:bodyPr wrap="square" rtlCol="0">
            <a:spAutoFit/>
          </a:bodyPr>
          <a:lstStyle/>
          <a:p>
            <a:r>
              <a:rPr lang="en-US" sz="1400" b="1" dirty="0" smtClean="0">
                <a:latin typeface="+mn-lt"/>
              </a:rPr>
              <a:t>Semantic Type: Neoplastic </a:t>
            </a:r>
            <a:r>
              <a:rPr lang="en-US" sz="1400" b="1" dirty="0" smtClean="0">
                <a:latin typeface="+mn-lt"/>
              </a:rPr>
              <a:t>Process</a:t>
            </a:r>
          </a:p>
          <a:p>
            <a:r>
              <a:rPr lang="en-US" sz="1400" b="1" dirty="0" smtClean="0">
                <a:latin typeface="+mn-lt"/>
              </a:rPr>
              <a:t>Code:  C7570</a:t>
            </a:r>
            <a:endParaRPr lang="en-US" sz="1400" b="1" dirty="0" smtClean="0">
              <a:latin typeface="+mn-lt"/>
            </a:endParaRPr>
          </a:p>
          <a:p>
            <a:r>
              <a:rPr lang="en-US" sz="1400" b="1" dirty="0" smtClean="0">
                <a:latin typeface="+mn-lt"/>
              </a:rPr>
              <a:t>Definition: </a:t>
            </a:r>
            <a:r>
              <a:rPr lang="en-US" sz="1400" dirty="0" smtClean="0">
                <a:latin typeface="+mn-lt"/>
              </a:rPr>
              <a:t>A neoplasm composed of melanocytes that usually appears as a dark spot on the skin.</a:t>
            </a:r>
            <a:endParaRPr lang="en-US" sz="1400" dirty="0">
              <a:latin typeface="+mn-lt"/>
            </a:endParaRPr>
          </a:p>
        </p:txBody>
      </p:sp>
      <p:sp>
        <p:nvSpPr>
          <p:cNvPr id="10" name="TextBox 9"/>
          <p:cNvSpPr txBox="1"/>
          <p:nvPr/>
        </p:nvSpPr>
        <p:spPr>
          <a:xfrm>
            <a:off x="1600200" y="3200400"/>
            <a:ext cx="2590800" cy="2031325"/>
          </a:xfrm>
          <a:prstGeom prst="rect">
            <a:avLst/>
          </a:prstGeom>
          <a:noFill/>
          <a:ln w="9525">
            <a:solidFill>
              <a:srgbClr val="C00000"/>
            </a:solidFill>
            <a:prstDash val="solid"/>
          </a:ln>
        </p:spPr>
        <p:txBody>
          <a:bodyPr wrap="square" rtlCol="0">
            <a:spAutoFit/>
          </a:bodyPr>
          <a:lstStyle/>
          <a:p>
            <a:r>
              <a:rPr lang="en-US" sz="1400" b="1" dirty="0" smtClean="0">
                <a:latin typeface="+mn-lt"/>
              </a:rPr>
              <a:t>Semantic Type: </a:t>
            </a:r>
            <a:r>
              <a:rPr lang="en-US" sz="1400" b="1" dirty="0" smtClean="0">
                <a:latin typeface="+mn-lt"/>
              </a:rPr>
              <a:t>Mammal</a:t>
            </a:r>
          </a:p>
          <a:p>
            <a:r>
              <a:rPr lang="en-US" sz="1400" b="1" dirty="0" smtClean="0">
                <a:latin typeface="+mn-lt"/>
              </a:rPr>
              <a:t>Code:  C14876</a:t>
            </a:r>
            <a:endParaRPr lang="en-US" sz="1400" b="1" dirty="0" smtClean="0">
              <a:latin typeface="+mn-lt"/>
            </a:endParaRPr>
          </a:p>
          <a:p>
            <a:r>
              <a:rPr lang="en-US" sz="1400" b="1" dirty="0" smtClean="0">
                <a:latin typeface="+mn-lt"/>
              </a:rPr>
              <a:t>Definition: </a:t>
            </a:r>
            <a:r>
              <a:rPr lang="en-US" sz="1400" dirty="0" smtClean="0">
                <a:latin typeface="+mj-lt"/>
              </a:rPr>
              <a:t>A small, furry creature of the family Talpidae that lives underground and feeds on small invertebrates. The mole has tiny covered eyes that are believed to be able to distinguish night from day, and not much else.</a:t>
            </a:r>
            <a:endParaRPr lang="en-US" sz="1400" dirty="0">
              <a:latin typeface="+mj-lt"/>
            </a:endParaRPr>
          </a:p>
        </p:txBody>
      </p:sp>
      <p:sp>
        <p:nvSpPr>
          <p:cNvPr id="11" name="TextBox 10"/>
          <p:cNvSpPr txBox="1"/>
          <p:nvPr/>
        </p:nvSpPr>
        <p:spPr>
          <a:xfrm>
            <a:off x="1600200" y="5486400"/>
            <a:ext cx="3352800" cy="738664"/>
          </a:xfrm>
          <a:prstGeom prst="rect">
            <a:avLst/>
          </a:prstGeom>
          <a:noFill/>
          <a:ln>
            <a:solidFill>
              <a:srgbClr val="C00000"/>
            </a:solidFill>
            <a:prstDash val="solid"/>
          </a:ln>
        </p:spPr>
        <p:txBody>
          <a:bodyPr wrap="square" rtlCol="0">
            <a:spAutoFit/>
          </a:bodyPr>
          <a:lstStyle/>
          <a:p>
            <a:r>
              <a:rPr lang="en-US" sz="1400" b="1" dirty="0" smtClean="0">
                <a:latin typeface="+mn-lt"/>
              </a:rPr>
              <a:t>Semantic Type: </a:t>
            </a:r>
            <a:r>
              <a:rPr lang="en-US" sz="1400" b="1" dirty="0" smtClean="0">
                <a:latin typeface="+mn-lt"/>
              </a:rPr>
              <a:t>Occupation or Discipline</a:t>
            </a:r>
            <a:endParaRPr lang="en-US" sz="1400" b="1" dirty="0" smtClean="0">
              <a:latin typeface="+mn-lt"/>
            </a:endParaRPr>
          </a:p>
          <a:p>
            <a:r>
              <a:rPr lang="en-US" sz="1400" b="1" dirty="0" smtClean="0">
                <a:latin typeface="+mn-lt"/>
              </a:rPr>
              <a:t>Definition: </a:t>
            </a:r>
            <a:r>
              <a:rPr lang="en-US" sz="1400" dirty="0" smtClean="0">
                <a:latin typeface="+mn-lt"/>
              </a:rPr>
              <a:t>[No use </a:t>
            </a:r>
            <a:r>
              <a:rPr lang="en-US" sz="1400" dirty="0" smtClean="0">
                <a:latin typeface="+mn-lt"/>
              </a:rPr>
              <a:t>case for this term yet, but </a:t>
            </a:r>
            <a:r>
              <a:rPr lang="en-US" sz="1400" dirty="0" smtClean="0">
                <a:latin typeface="+mn-lt"/>
              </a:rPr>
              <a:t>welcome </a:t>
            </a:r>
            <a:r>
              <a:rPr lang="en-US" sz="1400" dirty="0" smtClean="0">
                <a:latin typeface="+mn-lt"/>
              </a:rPr>
              <a:t>CIA </a:t>
            </a:r>
            <a:r>
              <a:rPr lang="en-US" sz="1400" dirty="0" smtClean="0">
                <a:latin typeface="+mn-lt"/>
              </a:rPr>
              <a:t>inquiries].</a:t>
            </a:r>
            <a:endParaRPr lang="en-US" sz="1400" dirty="0">
              <a:latin typeface="+mn-lt"/>
            </a:endParaRPr>
          </a:p>
        </p:txBody>
      </p:sp>
      <p:sp>
        <p:nvSpPr>
          <p:cNvPr id="12" name="TextBox 11"/>
          <p:cNvSpPr txBox="1"/>
          <p:nvPr/>
        </p:nvSpPr>
        <p:spPr>
          <a:xfrm>
            <a:off x="5410200" y="5486400"/>
            <a:ext cx="3581400" cy="738664"/>
          </a:xfrm>
          <a:prstGeom prst="rect">
            <a:avLst/>
          </a:prstGeom>
          <a:noFill/>
          <a:ln>
            <a:solidFill>
              <a:srgbClr val="C00000"/>
            </a:solidFill>
            <a:prstDash val="solid"/>
          </a:ln>
        </p:spPr>
        <p:txBody>
          <a:bodyPr wrap="square" rtlCol="0">
            <a:spAutoFit/>
          </a:bodyPr>
          <a:lstStyle/>
          <a:p>
            <a:r>
              <a:rPr lang="en-US" sz="1400" b="1" dirty="0" smtClean="0">
                <a:latin typeface="+mn-lt"/>
              </a:rPr>
              <a:t>Semantic Type: </a:t>
            </a:r>
            <a:r>
              <a:rPr lang="en-US" sz="1400" b="1" dirty="0" smtClean="0">
                <a:latin typeface="+mn-lt"/>
              </a:rPr>
              <a:t>Food or Food Product</a:t>
            </a:r>
            <a:endParaRPr lang="en-US" sz="1400" b="1" dirty="0" smtClean="0">
              <a:latin typeface="+mn-lt"/>
            </a:endParaRPr>
          </a:p>
          <a:p>
            <a:r>
              <a:rPr lang="en-US" sz="1400" b="1" dirty="0" smtClean="0">
                <a:latin typeface="+mn-lt"/>
              </a:rPr>
              <a:t>Definition: </a:t>
            </a:r>
            <a:r>
              <a:rPr lang="en-US" sz="1400" dirty="0" smtClean="0">
                <a:latin typeface="+mn-lt"/>
              </a:rPr>
              <a:t>[No</a:t>
            </a:r>
            <a:r>
              <a:rPr lang="en-US" sz="1400" dirty="0" smtClean="0">
                <a:latin typeface="+mn-lt"/>
              </a:rPr>
              <a:t> </a:t>
            </a:r>
            <a:r>
              <a:rPr lang="en-US" sz="1400" dirty="0" smtClean="0">
                <a:latin typeface="+mn-lt"/>
              </a:rPr>
              <a:t>use case for this term yet, but welcome inquiries accompanied by </a:t>
            </a:r>
            <a:r>
              <a:rPr lang="en-US" sz="1400" dirty="0" smtClean="0">
                <a:latin typeface="+mn-lt"/>
              </a:rPr>
              <a:t>samples].</a:t>
            </a:r>
            <a:endParaRPr lang="en-US" sz="1400" dirty="0">
              <a:latin typeface="+mn-lt"/>
            </a:endParaRPr>
          </a:p>
        </p:txBody>
      </p:sp>
      <p:cxnSp>
        <p:nvCxnSpPr>
          <p:cNvPr id="14" name="Straight Arrow Connector 13"/>
          <p:cNvCxnSpPr/>
          <p:nvPr/>
        </p:nvCxnSpPr>
        <p:spPr bwMode="auto">
          <a:xfrm rot="5400000" flipH="1" flipV="1">
            <a:off x="4838700" y="3238500"/>
            <a:ext cx="685800" cy="1588"/>
          </a:xfrm>
          <a:prstGeom prst="straightConnector1">
            <a:avLst/>
          </a:prstGeom>
          <a:solidFill>
            <a:schemeClr val="accent1"/>
          </a:solidFill>
          <a:ln w="9525" cap="flat" cmpd="sng" algn="ctr">
            <a:solidFill>
              <a:srgbClr val="C00000"/>
            </a:solidFill>
            <a:prstDash val="dashDot"/>
            <a:round/>
            <a:headEnd type="oval" w="med" len="med"/>
            <a:tailEnd type="arrow"/>
          </a:ln>
          <a:effectLst/>
        </p:spPr>
      </p:cxnSp>
      <p:cxnSp>
        <p:nvCxnSpPr>
          <p:cNvPr id="15" name="Straight Arrow Connector 14"/>
          <p:cNvCxnSpPr/>
          <p:nvPr/>
        </p:nvCxnSpPr>
        <p:spPr bwMode="auto">
          <a:xfrm rot="10800000">
            <a:off x="4267200" y="3581400"/>
            <a:ext cx="907576" cy="1588"/>
          </a:xfrm>
          <a:prstGeom prst="straightConnector1">
            <a:avLst/>
          </a:prstGeom>
          <a:solidFill>
            <a:schemeClr val="accent1"/>
          </a:solidFill>
          <a:ln w="9525" cap="flat" cmpd="sng" algn="ctr">
            <a:solidFill>
              <a:srgbClr val="C00000"/>
            </a:solidFill>
            <a:prstDash val="dashDot"/>
            <a:round/>
            <a:headEnd type="oval" w="med" len="med"/>
            <a:tailEnd type="arrow"/>
          </a:ln>
          <a:effectLst/>
        </p:spPr>
      </p:cxnSp>
      <p:cxnSp>
        <p:nvCxnSpPr>
          <p:cNvPr id="16" name="Straight Arrow Connector 15"/>
          <p:cNvCxnSpPr/>
          <p:nvPr/>
        </p:nvCxnSpPr>
        <p:spPr bwMode="auto">
          <a:xfrm flipV="1">
            <a:off x="5181600" y="3581400"/>
            <a:ext cx="990602" cy="1588"/>
          </a:xfrm>
          <a:prstGeom prst="straightConnector1">
            <a:avLst/>
          </a:prstGeom>
          <a:solidFill>
            <a:schemeClr val="accent1"/>
          </a:solidFill>
          <a:ln w="9525" cap="flat" cmpd="sng" algn="ctr">
            <a:solidFill>
              <a:srgbClr val="C00000"/>
            </a:solidFill>
            <a:prstDash val="dashDot"/>
            <a:round/>
            <a:headEnd type="oval" w="med" len="med"/>
            <a:tailEnd type="arrow"/>
          </a:ln>
          <a:effectLst/>
        </p:spPr>
      </p:cxnSp>
      <p:cxnSp>
        <p:nvCxnSpPr>
          <p:cNvPr id="17" name="Straight Arrow Connector 16"/>
          <p:cNvCxnSpPr/>
          <p:nvPr/>
        </p:nvCxnSpPr>
        <p:spPr bwMode="auto">
          <a:xfrm rot="16200000" flipH="1">
            <a:off x="5112225" y="4565176"/>
            <a:ext cx="838202" cy="699451"/>
          </a:xfrm>
          <a:prstGeom prst="straightConnector1">
            <a:avLst/>
          </a:prstGeom>
          <a:solidFill>
            <a:schemeClr val="accent1"/>
          </a:solidFill>
          <a:ln w="9525" cap="flat" cmpd="sng" algn="ctr">
            <a:solidFill>
              <a:srgbClr val="C00000"/>
            </a:solidFill>
            <a:prstDash val="dashDot"/>
            <a:round/>
            <a:headEnd type="oval" w="med" len="med"/>
            <a:tailEnd type="arrow"/>
          </a:ln>
          <a:effectLst/>
        </p:spPr>
      </p:cxnSp>
      <p:cxnSp>
        <p:nvCxnSpPr>
          <p:cNvPr id="18" name="Straight Arrow Connector 17"/>
          <p:cNvCxnSpPr>
            <a:stCxn id="5" idx="2"/>
          </p:cNvCxnSpPr>
          <p:nvPr/>
        </p:nvCxnSpPr>
        <p:spPr bwMode="auto">
          <a:xfrm rot="5400000">
            <a:off x="4339989" y="4499214"/>
            <a:ext cx="838200" cy="831373"/>
          </a:xfrm>
          <a:prstGeom prst="straightConnector1">
            <a:avLst/>
          </a:prstGeom>
          <a:solidFill>
            <a:schemeClr val="accent1"/>
          </a:solidFill>
          <a:ln w="9525" cap="flat" cmpd="sng" algn="ctr">
            <a:solidFill>
              <a:srgbClr val="C00000"/>
            </a:solidFill>
            <a:prstDash val="dashDot"/>
            <a:round/>
            <a:headEnd type="oval" w="med" len="med"/>
            <a:tailEnd type="arrow"/>
          </a:ln>
          <a:effectLst/>
        </p:spPr>
      </p:cxnSp>
      <p:pic>
        <p:nvPicPr>
          <p:cNvPr id="19" name="Picture 18"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leRelationships.tiff"/>
          <p:cNvPicPr>
            <a:picLocks noChangeAspect="1"/>
          </p:cNvPicPr>
          <p:nvPr/>
        </p:nvPicPr>
        <p:blipFill>
          <a:blip r:embed="rId3"/>
          <a:stretch>
            <a:fillRect/>
          </a:stretch>
        </p:blipFill>
        <p:spPr>
          <a:xfrm>
            <a:off x="1371600" y="1371600"/>
            <a:ext cx="7772400" cy="5486400"/>
          </a:xfrm>
          <a:prstGeom prst="rect">
            <a:avLst/>
          </a:prstGeom>
        </p:spPr>
      </p:pic>
      <p:sp>
        <p:nvSpPr>
          <p:cNvPr id="5" name="TextBox 4"/>
          <p:cNvSpPr txBox="1"/>
          <p:nvPr/>
        </p:nvSpPr>
        <p:spPr>
          <a:xfrm>
            <a:off x="1524000" y="152400"/>
            <a:ext cx="7620000" cy="1138773"/>
          </a:xfrm>
          <a:prstGeom prst="rect">
            <a:avLst/>
          </a:prstGeom>
          <a:noFill/>
        </p:spPr>
        <p:txBody>
          <a:bodyPr wrap="square">
            <a:spAutoFit/>
          </a:bodyPr>
          <a:lstStyle/>
          <a:p>
            <a:pPr>
              <a:defRPr/>
            </a:pPr>
            <a:r>
              <a:rPr lang="en-US" sz="3400" b="1" dirty="0" smtClean="0">
                <a:solidFill>
                  <a:schemeClr val="bg1"/>
                </a:solidFill>
                <a:latin typeface="+mj-lt"/>
                <a:ea typeface="ＭＳ Ｐゴシック" pitchFamily="-107" charset="-128"/>
                <a:cs typeface="+mn-cs"/>
              </a:rPr>
              <a:t>Concept  Relationships</a:t>
            </a:r>
          </a:p>
          <a:p>
            <a:pPr>
              <a:defRPr/>
            </a:pPr>
            <a:r>
              <a:rPr lang="en-US" sz="3400" b="1" dirty="0" smtClean="0">
                <a:solidFill>
                  <a:schemeClr val="bg1"/>
                </a:solidFill>
                <a:latin typeface="+mj-lt"/>
                <a:ea typeface="ＭＳ Ｐゴシック" pitchFamily="-107" charset="-128"/>
                <a:cs typeface="+mn-cs"/>
              </a:rPr>
              <a:t> &amp; Associations</a:t>
            </a:r>
            <a:endParaRPr lang="en-US" sz="3400" b="1" dirty="0">
              <a:solidFill>
                <a:schemeClr val="bg1"/>
              </a:solidFill>
              <a:latin typeface="+mj-lt"/>
              <a:ea typeface="ＭＳ Ｐゴシック" pitchFamily="-107" charset="-128"/>
              <a:cs typeface="+mn-cs"/>
            </a:endParaRPr>
          </a:p>
        </p:txBody>
      </p:sp>
      <p:sp>
        <p:nvSpPr>
          <p:cNvPr id="12" name="Rounded Rectangle 11"/>
          <p:cNvSpPr/>
          <p:nvPr/>
        </p:nvSpPr>
        <p:spPr bwMode="auto">
          <a:xfrm>
            <a:off x="2971800" y="3505200"/>
            <a:ext cx="914400" cy="228600"/>
          </a:xfrm>
          <a:prstGeom prst="roundRect">
            <a:avLst/>
          </a:prstGeom>
          <a:noFill/>
          <a:ln w="19050">
            <a:solidFill>
              <a:srgbClr val="E1113E"/>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US" dirty="0">
              <a:solidFill>
                <a:schemeClr val="tx1"/>
              </a:solidFill>
              <a:latin typeface="Times" pitchFamily="-107" charset="0"/>
            </a:endParaRPr>
          </a:p>
        </p:txBody>
      </p:sp>
      <p:sp>
        <p:nvSpPr>
          <p:cNvPr id="10" name="Rounded Rectangle 9"/>
          <p:cNvSpPr/>
          <p:nvPr/>
        </p:nvSpPr>
        <p:spPr bwMode="auto">
          <a:xfrm>
            <a:off x="1447800" y="5105400"/>
            <a:ext cx="7162800" cy="17526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13" name="TextBox 12"/>
          <p:cNvSpPr txBox="1"/>
          <p:nvPr/>
        </p:nvSpPr>
        <p:spPr>
          <a:xfrm>
            <a:off x="4343400" y="4191000"/>
            <a:ext cx="4495800"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200" dirty="0" smtClean="0">
                <a:solidFill>
                  <a:srgbClr val="E1113E"/>
                </a:solidFill>
                <a:latin typeface="Agency FB" pitchFamily="34" charset="0"/>
              </a:rPr>
              <a:t>Subset Associations:</a:t>
            </a:r>
          </a:p>
          <a:p>
            <a:r>
              <a:rPr lang="en-US" sz="2200" dirty="0" smtClean="0">
                <a:solidFill>
                  <a:srgbClr val="E1113E"/>
                </a:solidFill>
                <a:latin typeface="Agency FB" pitchFamily="34" charset="0"/>
              </a:rPr>
              <a:t>How concepts are "bundled"</a:t>
            </a:r>
            <a:endParaRPr lang="en-US" sz="2200" dirty="0">
              <a:solidFill>
                <a:srgbClr val="E1113E"/>
              </a:solidFill>
              <a:latin typeface="Agency FB" pitchFamily="34" charset="0"/>
            </a:endParaRPr>
          </a:p>
        </p:txBody>
      </p:sp>
      <p:cxnSp>
        <p:nvCxnSpPr>
          <p:cNvPr id="20" name="Straight Arrow Connector 19"/>
          <p:cNvCxnSpPr>
            <a:endCxn id="10" idx="0"/>
          </p:cNvCxnSpPr>
          <p:nvPr/>
        </p:nvCxnSpPr>
        <p:spPr bwMode="auto">
          <a:xfrm rot="5400000">
            <a:off x="4953000" y="5029200"/>
            <a:ext cx="152400" cy="1588"/>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pic>
        <p:nvPicPr>
          <p:cNvPr id="8" name="Picture 7"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
            <a:ext cx="7391400" cy="1143000"/>
          </a:xfrm>
        </p:spPr>
        <p:txBody>
          <a:bodyPr/>
          <a:lstStyle/>
          <a:p>
            <a:r>
              <a:rPr lang="en-US" sz="3600" dirty="0" smtClean="0"/>
              <a:t>NCIt: Example Concept (1 of 2)</a:t>
            </a:r>
            <a:endParaRPr lang="en-US" sz="3600" dirty="0"/>
          </a:p>
        </p:txBody>
      </p:sp>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
        <p:nvSpPr>
          <p:cNvPr id="5" name="Rectangle 3"/>
          <p:cNvSpPr>
            <a:spLocks noGrp="1" noChangeArrowheads="1"/>
          </p:cNvSpPr>
          <p:nvPr>
            <p:ph idx="1"/>
          </p:nvPr>
        </p:nvSpPr>
        <p:spPr/>
        <p:txBody>
          <a:bodyPr/>
          <a:lstStyle/>
          <a:p>
            <a:pPr eaLnBrk="1" hangingPunct="1">
              <a:lnSpc>
                <a:spcPct val="90000"/>
              </a:lnSpc>
              <a:buFontTx/>
              <a:buNone/>
            </a:pPr>
            <a:r>
              <a:rPr lang="en-US" sz="1600" dirty="0" smtClean="0"/>
              <a:t>Preferred Name:</a:t>
            </a:r>
            <a:r>
              <a:rPr lang="en-US" sz="1600" b="0" dirty="0" smtClean="0"/>
              <a:t>	Gastric Mucosa-Associated Lymphoid Tissue Lymphoma</a:t>
            </a:r>
          </a:p>
          <a:p>
            <a:pPr eaLnBrk="1" hangingPunct="1">
              <a:lnSpc>
                <a:spcPct val="90000"/>
              </a:lnSpc>
              <a:buFontTx/>
              <a:buNone/>
            </a:pPr>
            <a:r>
              <a:rPr lang="en-US" sz="1600" dirty="0" smtClean="0"/>
              <a:t>Code:</a:t>
            </a:r>
            <a:r>
              <a:rPr lang="en-US" sz="1600" b="0" dirty="0" smtClean="0"/>
              <a:t>		</a:t>
            </a:r>
            <a:r>
              <a:rPr lang="en-US" sz="1600" b="0" dirty="0" err="1" smtClean="0"/>
              <a:t>C5266</a:t>
            </a:r>
            <a:endParaRPr lang="en-US" sz="1600" b="0" dirty="0" smtClean="0"/>
          </a:p>
          <a:p>
            <a:pPr eaLnBrk="1" hangingPunct="1">
              <a:lnSpc>
                <a:spcPct val="90000"/>
              </a:lnSpc>
              <a:buFontTx/>
              <a:buNone/>
            </a:pPr>
            <a:r>
              <a:rPr lang="en-US" sz="1600" dirty="0" smtClean="0"/>
              <a:t>Semantic Type:</a:t>
            </a:r>
            <a:r>
              <a:rPr lang="en-US" sz="1600" b="0" dirty="0" smtClean="0"/>
              <a:t>	Neoplastic Process</a:t>
            </a:r>
          </a:p>
          <a:p>
            <a:pPr eaLnBrk="1" hangingPunct="1">
              <a:lnSpc>
                <a:spcPct val="90000"/>
              </a:lnSpc>
              <a:buFontTx/>
              <a:buNone/>
            </a:pPr>
            <a:endParaRPr lang="en-US" sz="400" b="0" dirty="0" smtClean="0"/>
          </a:p>
          <a:p>
            <a:pPr eaLnBrk="1" hangingPunct="1">
              <a:lnSpc>
                <a:spcPct val="90000"/>
              </a:lnSpc>
              <a:buFontTx/>
              <a:buNone/>
            </a:pPr>
            <a:r>
              <a:rPr lang="en-US" sz="1600" dirty="0" smtClean="0"/>
              <a:t>Parent Concepts:</a:t>
            </a:r>
            <a:r>
              <a:rPr lang="en-US" sz="1600" b="0" dirty="0" smtClean="0"/>
              <a:t>	Extranodal Marginal Zone B-Cell Lymphoma of Mucosa-Associated 					Lymphoid Tissue</a:t>
            </a:r>
          </a:p>
          <a:p>
            <a:pPr eaLnBrk="1" hangingPunct="1">
              <a:lnSpc>
                <a:spcPct val="90000"/>
              </a:lnSpc>
              <a:buFontTx/>
              <a:buNone/>
            </a:pPr>
            <a:r>
              <a:rPr lang="en-US" sz="1600" b="0" dirty="0" smtClean="0"/>
              <a:t>			Gastric Non-Hodgkin's Lymphoma</a:t>
            </a:r>
          </a:p>
          <a:p>
            <a:pPr eaLnBrk="1" hangingPunct="1">
              <a:lnSpc>
                <a:spcPct val="90000"/>
              </a:lnSpc>
              <a:buFontTx/>
              <a:buNone/>
            </a:pPr>
            <a:endParaRPr lang="en-US" sz="400" b="0" dirty="0" smtClean="0"/>
          </a:p>
          <a:p>
            <a:pPr eaLnBrk="1" hangingPunct="1">
              <a:lnSpc>
                <a:spcPct val="90000"/>
              </a:lnSpc>
              <a:buFontTx/>
              <a:buNone/>
            </a:pPr>
            <a:r>
              <a:rPr lang="en-US" sz="1600" dirty="0" smtClean="0"/>
              <a:t>Synonyms &amp;</a:t>
            </a:r>
            <a:r>
              <a:rPr lang="en-US" sz="1600" b="0" dirty="0" smtClean="0"/>
              <a:t>	Gastric MALT Lymphoma</a:t>
            </a:r>
          </a:p>
          <a:p>
            <a:pPr eaLnBrk="1" hangingPunct="1">
              <a:lnSpc>
                <a:spcPct val="90000"/>
              </a:lnSpc>
              <a:buFontTx/>
              <a:buNone/>
            </a:pPr>
            <a:r>
              <a:rPr lang="en-US" sz="1600" dirty="0" smtClean="0"/>
              <a:t>Abbreviations:</a:t>
            </a:r>
            <a:r>
              <a:rPr lang="en-US" sz="1600" b="0" dirty="0" smtClean="0"/>
              <a:t>	Gastric </a:t>
            </a:r>
            <a:r>
              <a:rPr lang="en-US" sz="1600" b="0" dirty="0" err="1" smtClean="0"/>
              <a:t>MALToma</a:t>
            </a:r>
            <a:endParaRPr lang="en-US" sz="1600" b="0" dirty="0" smtClean="0"/>
          </a:p>
          <a:p>
            <a:pPr eaLnBrk="1" hangingPunct="1">
              <a:lnSpc>
                <a:spcPct val="90000"/>
              </a:lnSpc>
              <a:buFontTx/>
              <a:buNone/>
            </a:pPr>
            <a:r>
              <a:rPr lang="en-US" sz="1400" b="0" dirty="0" smtClean="0"/>
              <a:t>(subset)</a:t>
            </a:r>
            <a:r>
              <a:rPr lang="en-US" sz="1600" b="0" dirty="0" smtClean="0"/>
              <a:t>		MALT Lymphoma of the Stomach</a:t>
            </a:r>
          </a:p>
          <a:p>
            <a:pPr eaLnBrk="1" hangingPunct="1">
              <a:lnSpc>
                <a:spcPct val="90000"/>
              </a:lnSpc>
              <a:buFontTx/>
              <a:buNone/>
            </a:pPr>
            <a:r>
              <a:rPr lang="en-US" sz="1600" b="0" dirty="0" smtClean="0"/>
              <a:t>			</a:t>
            </a:r>
            <a:r>
              <a:rPr lang="en-US" sz="1600" b="0" dirty="0" err="1" smtClean="0"/>
              <a:t>MALToma</a:t>
            </a:r>
            <a:r>
              <a:rPr lang="en-US" sz="1600" b="0" dirty="0" smtClean="0"/>
              <a:t> of the Stomach</a:t>
            </a:r>
          </a:p>
          <a:p>
            <a:pPr eaLnBrk="1" hangingPunct="1">
              <a:lnSpc>
                <a:spcPct val="90000"/>
              </a:lnSpc>
              <a:buFontTx/>
              <a:buNone/>
            </a:pPr>
            <a:r>
              <a:rPr lang="en-US" sz="1600" b="0" dirty="0" smtClean="0"/>
              <a:t>			Primary Gastric MALT Lymphoma</a:t>
            </a:r>
          </a:p>
          <a:p>
            <a:pPr eaLnBrk="1" hangingPunct="1">
              <a:lnSpc>
                <a:spcPct val="90000"/>
              </a:lnSpc>
              <a:buFontTx/>
              <a:buNone/>
            </a:pPr>
            <a:r>
              <a:rPr lang="en-US" sz="1600" b="0" dirty="0" smtClean="0"/>
              <a:t>			Primary Gastric B-Cell MALT Lymphoma</a:t>
            </a:r>
          </a:p>
          <a:p>
            <a:pPr eaLnBrk="1" hangingPunct="1">
              <a:lnSpc>
                <a:spcPct val="90000"/>
              </a:lnSpc>
              <a:buFontTx/>
              <a:buNone/>
            </a:pPr>
            <a:r>
              <a:rPr lang="en-US" sz="1600" b="0" dirty="0" smtClean="0"/>
              <a:t>			Primary MALT Lymphoma of the Stomach</a:t>
            </a:r>
          </a:p>
          <a:p>
            <a:pPr eaLnBrk="1" hangingPunct="1">
              <a:lnSpc>
                <a:spcPct val="90000"/>
              </a:lnSpc>
              <a:buFontTx/>
              <a:buNone/>
            </a:pPr>
            <a:endParaRPr lang="en-US" sz="400" b="0" dirty="0" smtClean="0"/>
          </a:p>
          <a:p>
            <a:pPr eaLnBrk="1" hangingPunct="1">
              <a:lnSpc>
                <a:spcPct val="90000"/>
              </a:lnSpc>
              <a:buFontTx/>
              <a:buNone/>
            </a:pPr>
            <a:r>
              <a:rPr lang="en-US" sz="1600" dirty="0" smtClean="0"/>
              <a:t>Definition: </a:t>
            </a:r>
            <a:r>
              <a:rPr lang="en-US" sz="1600" b="0" dirty="0" smtClean="0"/>
              <a:t>A low grade, indolent B-cell lymphoma, usually associated with Helicobacter Pylori infection.  Morphologically it is characterized by a dense mucosal atypical lymphocytic (</a:t>
            </a:r>
            <a:r>
              <a:rPr lang="en-US" sz="1600" b="0" dirty="0" err="1" smtClean="0"/>
              <a:t>centrocyte</a:t>
            </a:r>
            <a:r>
              <a:rPr lang="en-US" sz="1600" b="0" dirty="0" smtClean="0"/>
              <a:t>-like cell) infiltrate with often prominent </a:t>
            </a:r>
            <a:r>
              <a:rPr lang="en-US" sz="1600" b="0" dirty="0" err="1" smtClean="0"/>
              <a:t>lymphoepithelial</a:t>
            </a:r>
            <a:r>
              <a:rPr lang="en-US" sz="1600" b="0" dirty="0" smtClean="0"/>
              <a:t> lesions and plasmacytic differentiation.  Approximately 40% of gastric MALT lymphomas carry the t(11;18)(</a:t>
            </a:r>
            <a:r>
              <a:rPr lang="en-US" sz="1600" b="0" dirty="0" err="1" smtClean="0"/>
              <a:t>q21;q21</a:t>
            </a:r>
            <a:r>
              <a:rPr lang="en-US" sz="1600" b="0" dirty="0" smtClean="0"/>
              <a:t>).  Such cases are resistant to Helicobacter Pylori therapy.</a:t>
            </a:r>
          </a:p>
          <a:p>
            <a:pPr eaLnBrk="1" hangingPunct="1">
              <a:lnSpc>
                <a:spcPct val="90000"/>
              </a:lnSpc>
              <a:buFontTx/>
              <a:buNone/>
            </a:pPr>
            <a:endParaRPr lang="en-US" sz="16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
        <p:nvSpPr>
          <p:cNvPr id="6" name="Rectangle 3"/>
          <p:cNvSpPr txBox="1">
            <a:spLocks noChangeArrowheads="1"/>
          </p:cNvSpPr>
          <p:nvPr/>
        </p:nvSpPr>
        <p:spPr bwMode="auto">
          <a:xfrm>
            <a:off x="1600200" y="1600200"/>
            <a:ext cx="9829800" cy="4868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4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Role Relationships (subset) for Gastric Mucosa-Associated Lymphoid Tissue Lymphoma:</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8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Molecular abnormalities:</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Disease_May_Have_Cytogenetic_Abnormality</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Trisomy 3</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Disease_May_Have_Cytogenetic_Abnormality</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Trisomy 18</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sng"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Role group 1:</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Disease_May_Have_Cytogenetic_Abnormality</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t(11;18)(</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q21;q21</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Disease_May_Have_Molecular_Abnormality</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AP12-MLT</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Fusion Protein Expression</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8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Histogenesis:</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Disease_Has_Normal_Cell_Origin</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Post-Germinal Center Marginal Zone B-Lymphocyte</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8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Pathology:</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Disease_Has_Abnormal_Cell</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Centrocyte</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-Like Cell</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Disease_May_Have_Abnormal_Cell</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Neoplastic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Monocytoid</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B-Lymphocyte</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Disease_May_Have_Abnormal_Cell</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Neoplastic Plasma Cell</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Disease_May_Have_Finding</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Lymphoepithelial</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Lesion</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8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Anatomy:</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Disease_Has_Primary_Anatomic_Site</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Stomach</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Disease_Has_Normal_Tissue_Origin</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Gut Associated Lymphoid Tissue</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8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1"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Clinical information:</a:t>
            </a: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Disease_Has_Finding</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Primary Lesion</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Disease_May_Have_Finding</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Indolent Clinical Course</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1200"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Disease_May_Have_Associated_Disease</a:t>
            </a:r>
            <a:r>
              <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Hepatitis C</a:t>
            </a:r>
          </a:p>
          <a:p>
            <a:pPr marL="346075" marR="0" lvl="0" indent="-346075" algn="l" defTabSz="914400" rtl="0" eaLnBrk="1" fontAlgn="base" latinLnBrk="0" hangingPunct="1">
              <a:lnSpc>
                <a:spcPct val="80000"/>
              </a:lnSpc>
              <a:spcBef>
                <a:spcPct val="20000"/>
              </a:spcBef>
              <a:spcAft>
                <a:spcPct val="0"/>
              </a:spcAft>
              <a:buClr>
                <a:srgbClr val="D40138"/>
              </a:buClr>
              <a:buSzTx/>
              <a:buFontTx/>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p:txBody>
      </p:sp>
      <p:sp>
        <p:nvSpPr>
          <p:cNvPr id="8" name="Title 1"/>
          <p:cNvSpPr>
            <a:spLocks noGrp="1"/>
          </p:cNvSpPr>
          <p:nvPr>
            <p:ph type="title"/>
          </p:nvPr>
        </p:nvSpPr>
        <p:spPr>
          <a:xfrm>
            <a:off x="1447800" y="304800"/>
            <a:ext cx="5410200" cy="952500"/>
          </a:xfrm>
        </p:spPr>
        <p:txBody>
          <a:bodyPr/>
          <a:lstStyle/>
          <a:p>
            <a:r>
              <a:rPr lang="en-US" sz="3600" dirty="0" smtClean="0"/>
              <a:t>NCIt: </a:t>
            </a:r>
            <a:r>
              <a:rPr lang="en-US" sz="3600" dirty="0" smtClean="0"/>
              <a:t>Role Relationships </a:t>
            </a:r>
            <a:r>
              <a:rPr lang="en-US" sz="2800" dirty="0" smtClean="0"/>
              <a:t>(Gastric MALT Lymphoma)</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STiny80.gif"/>
          <p:cNvPicPr>
            <a:picLocks noChangeAspect="1"/>
          </p:cNvPicPr>
          <p:nvPr/>
        </p:nvPicPr>
        <p:blipFill>
          <a:blip r:embed="rId2"/>
          <a:stretch>
            <a:fillRect/>
          </a:stretch>
        </p:blipFill>
        <p:spPr>
          <a:xfrm>
            <a:off x="7388352" y="457200"/>
            <a:ext cx="1533293" cy="381000"/>
          </a:xfrm>
          <a:prstGeom prst="rect">
            <a:avLst/>
          </a:prstGeom>
        </p:spPr>
      </p:pic>
      <p:sp>
        <p:nvSpPr>
          <p:cNvPr id="6" name="Title 1"/>
          <p:cNvSpPr>
            <a:spLocks noGrp="1"/>
          </p:cNvSpPr>
          <p:nvPr>
            <p:ph type="title"/>
          </p:nvPr>
        </p:nvSpPr>
        <p:spPr>
          <a:xfrm>
            <a:off x="1447800" y="114300"/>
            <a:ext cx="7467600" cy="1143000"/>
          </a:xfrm>
        </p:spPr>
        <p:txBody>
          <a:bodyPr/>
          <a:lstStyle/>
          <a:p>
            <a:r>
              <a:rPr lang="en-US" sz="3400" dirty="0" smtClean="0"/>
              <a:t>NCIt: 200,000 Role Relationships</a:t>
            </a:r>
            <a:endParaRPr lang="en-US" sz="3400" dirty="0"/>
          </a:p>
        </p:txBody>
      </p:sp>
      <p:pic>
        <p:nvPicPr>
          <p:cNvPr id="7" name="Picture 5" descr="Tbox"/>
          <p:cNvPicPr>
            <a:picLocks noChangeAspect="1" noChangeArrowheads="1"/>
          </p:cNvPicPr>
          <p:nvPr/>
        </p:nvPicPr>
        <p:blipFill>
          <a:blip r:embed="rId3"/>
          <a:srcRect/>
          <a:stretch>
            <a:fillRect/>
          </a:stretch>
        </p:blipFill>
        <p:spPr bwMode="auto">
          <a:xfrm>
            <a:off x="1371600" y="1905000"/>
            <a:ext cx="7772400" cy="420859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NCI Metathesaurus</a:t>
            </a:r>
            <a:r>
              <a:rPr lang="en-US" dirty="0" smtClean="0"/>
              <a:t>	</a:t>
            </a:r>
            <a:endParaRPr lang="en-US" dirty="0"/>
          </a:p>
        </p:txBody>
      </p:sp>
      <p:sp>
        <p:nvSpPr>
          <p:cNvPr id="6" name="Rectangle 5"/>
          <p:cNvSpPr/>
          <p:nvPr/>
        </p:nvSpPr>
        <p:spPr>
          <a:xfrm>
            <a:off x="1371600" y="1447800"/>
            <a:ext cx="7467600" cy="5309146"/>
          </a:xfrm>
          <a:prstGeom prst="rect">
            <a:avLst/>
          </a:prstGeom>
          <a:noFill/>
        </p:spPr>
        <p:txBody>
          <a:bodyPr wrap="square" lIns="91440" tIns="45720" rIns="91440" bIns="45720">
            <a:spAutoFit/>
          </a:bodyPr>
          <a:lstStyle/>
          <a:p>
            <a:pPr>
              <a:buClr>
                <a:srgbClr val="C00000"/>
              </a:buClr>
              <a:buFont typeface="Arial" pitchFamily="34" charset="0"/>
              <a:buChar char="•"/>
            </a:pPr>
            <a:r>
              <a:rPr lang="en-US" b="1" cap="none" spc="0" dirty="0" smtClean="0">
                <a:ln w="1905"/>
                <a:effectLst>
                  <a:innerShdw blurRad="69850" dist="43180" dir="5400000">
                    <a:srgbClr val="000000">
                      <a:alpha val="65000"/>
                    </a:srgbClr>
                  </a:innerShdw>
                </a:effectLst>
                <a:latin typeface="+mj-lt"/>
              </a:rPr>
              <a:t> </a:t>
            </a:r>
            <a:r>
              <a:rPr lang="en-US" sz="2100" b="1" cap="none" spc="0" dirty="0" smtClean="0">
                <a:ln w="1905"/>
                <a:effectLst>
                  <a:innerShdw blurRad="69850" dist="43180" dir="5400000">
                    <a:srgbClr val="000000">
                      <a:alpha val="65000"/>
                    </a:srgbClr>
                  </a:innerShdw>
                </a:effectLst>
                <a:latin typeface="+mj-lt"/>
              </a:rPr>
              <a:t>Purpose: Integrating biomedical and scientific data from some 76 national and international sources into one database.</a:t>
            </a:r>
          </a:p>
          <a:p>
            <a:pPr>
              <a:buClr>
                <a:srgbClr val="C00000"/>
              </a:buClr>
              <a:buFont typeface="Arial" pitchFamily="34" charset="0"/>
              <a:buChar char="•"/>
            </a:pPr>
            <a:endParaRPr lang="en-US" sz="2100" b="1" cap="none" spc="0" dirty="0" smtClean="0">
              <a:ln w="1905"/>
              <a:effectLst>
                <a:innerShdw blurRad="69850" dist="43180" dir="5400000">
                  <a:srgbClr val="000000">
                    <a:alpha val="65000"/>
                  </a:srgbClr>
                </a:innerShdw>
              </a:effectLst>
              <a:latin typeface="+mj-lt"/>
            </a:endParaRPr>
          </a:p>
          <a:p>
            <a:pPr>
              <a:buClr>
                <a:srgbClr val="C00000"/>
              </a:buClr>
              <a:buFont typeface="Arial" pitchFamily="34" charset="0"/>
              <a:buChar char="•"/>
            </a:pPr>
            <a:r>
              <a:rPr lang="en-US" sz="2100" b="1" dirty="0" smtClean="0">
                <a:ln w="1905"/>
                <a:effectLst>
                  <a:innerShdw blurRad="69850" dist="43180" dir="5400000">
                    <a:srgbClr val="000000">
                      <a:alpha val="65000"/>
                    </a:srgbClr>
                  </a:innerShdw>
                </a:effectLst>
                <a:latin typeface="Arial Narrow" pitchFamily="34" charset="0"/>
              </a:rPr>
              <a:t> Approximately 3.6 million terms integrated into 1.4 million concepts</a:t>
            </a:r>
          </a:p>
          <a:p>
            <a:pPr>
              <a:buClr>
                <a:srgbClr val="C00000"/>
              </a:buClr>
              <a:buFont typeface="Arial" pitchFamily="34" charset="0"/>
              <a:buChar char="•"/>
            </a:pPr>
            <a:endParaRPr lang="en-US" sz="2100" b="1" cap="none" spc="0" dirty="0" smtClean="0">
              <a:ln w="1905"/>
              <a:effectLst>
                <a:innerShdw blurRad="69850" dist="43180" dir="5400000">
                  <a:srgbClr val="000000">
                    <a:alpha val="65000"/>
                  </a:srgbClr>
                </a:innerShdw>
              </a:effectLst>
              <a:latin typeface="+mj-lt"/>
            </a:endParaRPr>
          </a:p>
          <a:p>
            <a:pPr>
              <a:buClr>
                <a:srgbClr val="C00000"/>
              </a:buClr>
              <a:buFont typeface="Arial" pitchFamily="34" charset="0"/>
              <a:buChar char="•"/>
            </a:pPr>
            <a:r>
              <a:rPr lang="en-US" sz="2100" b="1" cap="none" spc="0" dirty="0" smtClean="0">
                <a:ln w="1905"/>
                <a:effectLst>
                  <a:innerShdw blurRad="69850" dist="43180" dir="5400000">
                    <a:srgbClr val="000000">
                      <a:alpha val="65000"/>
                    </a:srgbClr>
                  </a:innerShdw>
                </a:effectLst>
                <a:latin typeface="+mj-lt"/>
              </a:rPr>
              <a:t> </a:t>
            </a:r>
            <a:r>
              <a:rPr lang="en-US" sz="2100" b="1" dirty="0" smtClean="0">
                <a:latin typeface="Arial Narrow" pitchFamily="34" charset="0"/>
              </a:rPr>
              <a:t>Provides a mapped overlap and partial inter-relation of current versions of NCI and partner required vocabularies, for ex. the ICD’s, MedDRA, SNOMED, </a:t>
            </a:r>
            <a:r>
              <a:rPr lang="en-US" sz="2100" b="1" dirty="0" err="1" smtClean="0">
                <a:latin typeface="Arial Narrow" pitchFamily="34" charset="0"/>
              </a:rPr>
              <a:t>MeSH</a:t>
            </a:r>
            <a:r>
              <a:rPr lang="en-US" sz="2100" b="1" dirty="0" smtClean="0">
                <a:latin typeface="Arial Narrow" pitchFamily="34" charset="0"/>
              </a:rPr>
              <a:t> (NLM Medical Subject Headings), HCPCS (procedures), LOINC (lab values), drug terminologies (VA NDF-RT, AOD, </a:t>
            </a:r>
            <a:r>
              <a:rPr lang="en-US" sz="2100" b="1" dirty="0" err="1" smtClean="0">
                <a:latin typeface="Arial Narrow" pitchFamily="34" charset="0"/>
              </a:rPr>
              <a:t>RxNORM</a:t>
            </a:r>
            <a:r>
              <a:rPr lang="en-US" sz="2100" b="1" dirty="0" smtClean="0">
                <a:latin typeface="Arial Narrow" pitchFamily="34" charset="0"/>
              </a:rPr>
              <a:t>, </a:t>
            </a:r>
            <a:r>
              <a:rPr lang="en-US" sz="2100" b="1" dirty="0" err="1" smtClean="0">
                <a:latin typeface="Arial Narrow" pitchFamily="34" charset="0"/>
              </a:rPr>
              <a:t>Multum</a:t>
            </a:r>
            <a:r>
              <a:rPr lang="en-US" sz="2100" b="1" dirty="0" smtClean="0">
                <a:latin typeface="Arial Narrow" pitchFamily="34" charset="0"/>
              </a:rPr>
              <a:t>, NCI Thesaurus drugs, etc.)</a:t>
            </a:r>
            <a:endParaRPr lang="en-US" sz="2100" b="1" cap="none" spc="0" dirty="0" smtClean="0">
              <a:ln w="1905"/>
              <a:effectLst>
                <a:innerShdw blurRad="69850" dist="43180" dir="5400000">
                  <a:srgbClr val="000000">
                    <a:alpha val="65000"/>
                  </a:srgbClr>
                </a:innerShdw>
              </a:effectLst>
              <a:latin typeface="+mj-lt"/>
            </a:endParaRPr>
          </a:p>
          <a:p>
            <a:pPr>
              <a:buClr>
                <a:srgbClr val="C00000"/>
              </a:buClr>
              <a:buFont typeface="Arial" pitchFamily="34" charset="0"/>
              <a:buChar char="•"/>
            </a:pPr>
            <a:endParaRPr lang="en-US" sz="2100" b="1" cap="none" spc="0" dirty="0" smtClean="0">
              <a:ln w="1905"/>
              <a:effectLst>
                <a:innerShdw blurRad="69850" dist="43180" dir="5400000">
                  <a:srgbClr val="000000">
                    <a:alpha val="65000"/>
                  </a:srgbClr>
                </a:innerShdw>
              </a:effectLst>
              <a:latin typeface="+mj-lt"/>
            </a:endParaRPr>
          </a:p>
          <a:p>
            <a:pPr>
              <a:buClr>
                <a:srgbClr val="C00000"/>
              </a:buClr>
              <a:buFont typeface="Arial" pitchFamily="34" charset="0"/>
              <a:buChar char="•"/>
            </a:pPr>
            <a:r>
              <a:rPr lang="en-US" sz="2100" b="1" cap="none" spc="0" dirty="0" smtClean="0">
                <a:ln w="1905"/>
                <a:effectLst>
                  <a:innerShdw blurRad="69850" dist="43180" dir="5400000">
                    <a:srgbClr val="000000">
                      <a:alpha val="65000"/>
                    </a:srgbClr>
                  </a:innerShdw>
                </a:effectLst>
                <a:latin typeface="+mj-lt"/>
              </a:rPr>
              <a:t> </a:t>
            </a:r>
            <a:r>
              <a:rPr lang="en-US" sz="2100" b="1" dirty="0" smtClean="0">
                <a:latin typeface="Arial Narrow" pitchFamily="34" charset="0"/>
              </a:rPr>
              <a:t>Used as online dictionary and thesaurus, for mapping and document indexing.</a:t>
            </a:r>
          </a:p>
          <a:p>
            <a:pPr>
              <a:buClr>
                <a:srgbClr val="C00000"/>
              </a:buClr>
              <a:buFont typeface="Arial" pitchFamily="34" charset="0"/>
              <a:buChar char="•"/>
            </a:pPr>
            <a:endParaRPr lang="en-US" sz="2100" b="1" cap="none" spc="0" dirty="0" smtClean="0">
              <a:ln w="1905"/>
              <a:effectLst>
                <a:innerShdw blurRad="69850" dist="43180" dir="5400000">
                  <a:srgbClr val="000000">
                    <a:alpha val="65000"/>
                  </a:srgbClr>
                </a:innerShdw>
              </a:effectLst>
              <a:latin typeface="+mj-lt"/>
            </a:endParaRPr>
          </a:p>
          <a:p>
            <a:pPr>
              <a:buClr>
                <a:srgbClr val="C00000"/>
              </a:buClr>
              <a:buFont typeface="Arial" pitchFamily="34" charset="0"/>
              <a:buChar char="•"/>
            </a:pPr>
            <a:r>
              <a:rPr lang="en-US" sz="2100" b="1" cap="none" spc="0" dirty="0" smtClean="0">
                <a:ln w="1905"/>
                <a:effectLst>
                  <a:innerShdw blurRad="69850" dist="43180" dir="5400000">
                    <a:srgbClr val="000000">
                      <a:alpha val="65000"/>
                    </a:srgbClr>
                  </a:innerShdw>
                </a:effectLst>
                <a:latin typeface="+mj-lt"/>
              </a:rPr>
              <a:t> </a:t>
            </a:r>
            <a:r>
              <a:rPr lang="en-US" sz="2100" b="1" dirty="0" smtClean="0">
                <a:ln w="1905"/>
                <a:effectLst>
                  <a:innerShdw blurRad="69850" dist="43180" dir="5400000">
                    <a:srgbClr val="000000">
                      <a:alpha val="65000"/>
                    </a:srgbClr>
                  </a:innerShdw>
                </a:effectLst>
                <a:latin typeface="+mj-lt"/>
              </a:rPr>
              <a:t>Minor releases monthly, major releases at least twice a year.</a:t>
            </a:r>
            <a:endParaRPr lang="en-US" sz="2100" b="1" cap="none" spc="0" dirty="0">
              <a:ln w="1905"/>
              <a:effectLst>
                <a:innerShdw blurRad="69850" dist="43180" dir="5400000">
                  <a:srgbClr val="000000">
                    <a:alpha val="65000"/>
                  </a:srgbClr>
                </a:innerShdw>
              </a:effectLst>
              <a:latin typeface="+mj-lt"/>
            </a:endParaRPr>
          </a:p>
        </p:txBody>
      </p:sp>
      <p:pic>
        <p:nvPicPr>
          <p:cNvPr id="8" name="Picture 7"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0200" y="114300"/>
            <a:ext cx="7315200" cy="1143000"/>
          </a:xfrm>
        </p:spPr>
        <p:txBody>
          <a:bodyPr/>
          <a:lstStyle/>
          <a:p>
            <a:r>
              <a:rPr lang="en-US" sz="3600" dirty="0" smtClean="0">
                <a:ea typeface="ＭＳ Ｐゴシック"/>
                <a:cs typeface="ＭＳ Ｐゴシック"/>
              </a:rPr>
              <a:t>NCI Metathesaurus</a:t>
            </a:r>
            <a:r>
              <a:rPr lang="en-US" dirty="0" smtClean="0">
                <a:ea typeface="ＭＳ Ｐゴシック"/>
                <a:cs typeface="ＭＳ Ｐゴシック"/>
              </a:rPr>
              <a:t/>
            </a:r>
            <a:br>
              <a:rPr lang="en-US" dirty="0" smtClean="0">
                <a:ea typeface="ＭＳ Ｐゴシック"/>
                <a:cs typeface="ＭＳ Ｐゴシック"/>
              </a:rPr>
            </a:br>
            <a:r>
              <a:rPr lang="en-US" sz="2800" u="sng" dirty="0" smtClean="0">
                <a:solidFill>
                  <a:schemeClr val="accent5"/>
                </a:solidFill>
                <a:ea typeface="ＭＳ Ｐゴシック"/>
                <a:cs typeface="ＭＳ Ｐゴシック"/>
              </a:rPr>
              <a:t>https://ncim.nci.nih.gov</a:t>
            </a:r>
          </a:p>
        </p:txBody>
      </p:sp>
      <p:pic>
        <p:nvPicPr>
          <p:cNvPr id="4" name="Picture 1"/>
          <p:cNvPicPr>
            <a:picLocks noChangeAspect="1" noChangeArrowheads="1"/>
          </p:cNvPicPr>
          <p:nvPr/>
        </p:nvPicPr>
        <p:blipFill>
          <a:blip r:embed="rId3"/>
          <a:srcRect l="15000" t="14844" r="25625" b="9375"/>
          <a:stretch>
            <a:fillRect/>
          </a:stretch>
        </p:blipFill>
        <p:spPr bwMode="auto">
          <a:xfrm>
            <a:off x="3276600" y="1371600"/>
            <a:ext cx="5867400" cy="5486400"/>
          </a:xfrm>
          <a:prstGeom prst="rect">
            <a:avLst/>
          </a:prstGeom>
          <a:noFill/>
          <a:ln w="9525">
            <a:solidFill>
              <a:schemeClr val="bg2">
                <a:lumMod val="50000"/>
              </a:schemeClr>
            </a:solidFill>
            <a:miter lim="800000"/>
            <a:headEnd/>
            <a:tailEnd/>
          </a:ln>
        </p:spPr>
      </p:pic>
      <p:sp>
        <p:nvSpPr>
          <p:cNvPr id="5" name="TextBox 4"/>
          <p:cNvSpPr txBox="1"/>
          <p:nvPr/>
        </p:nvSpPr>
        <p:spPr>
          <a:xfrm>
            <a:off x="914400" y="3810000"/>
            <a:ext cx="2362200" cy="430887"/>
          </a:xfrm>
          <a:prstGeom prst="rect">
            <a:avLst/>
          </a:prstGeom>
          <a:solidFill>
            <a:schemeClr val="bg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200" dirty="0" smtClean="0">
                <a:solidFill>
                  <a:srgbClr val="E1113E"/>
                </a:solidFill>
                <a:latin typeface="Agency FB" pitchFamily="34" charset="0"/>
              </a:rPr>
              <a:t>3,600,000 terms</a:t>
            </a:r>
            <a:endParaRPr lang="en-US" sz="2200" dirty="0">
              <a:solidFill>
                <a:srgbClr val="E1113E"/>
              </a:solidFill>
              <a:latin typeface="Agency FB" pitchFamily="34" charset="0"/>
            </a:endParaRPr>
          </a:p>
        </p:txBody>
      </p:sp>
      <p:sp>
        <p:nvSpPr>
          <p:cNvPr id="6" name="TextBox 5"/>
          <p:cNvSpPr txBox="1"/>
          <p:nvPr/>
        </p:nvSpPr>
        <p:spPr>
          <a:xfrm>
            <a:off x="914400" y="4343400"/>
            <a:ext cx="1612942" cy="430887"/>
          </a:xfrm>
          <a:prstGeom prst="rect">
            <a:avLst/>
          </a:prstGeom>
          <a:solidFill>
            <a:schemeClr val="bg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200" dirty="0" smtClean="0">
                <a:solidFill>
                  <a:srgbClr val="E1113E"/>
                </a:solidFill>
                <a:latin typeface="Agency FB" pitchFamily="34" charset="0"/>
              </a:rPr>
              <a:t>76 Sources</a:t>
            </a:r>
            <a:endParaRPr lang="en-US" sz="2200" dirty="0">
              <a:solidFill>
                <a:srgbClr val="E1113E"/>
              </a:solidFill>
              <a:latin typeface="Agency FB" pitchFamily="34" charset="0"/>
            </a:endParaRPr>
          </a:p>
        </p:txBody>
      </p:sp>
      <p:sp>
        <p:nvSpPr>
          <p:cNvPr id="7" name="TextBox 6"/>
          <p:cNvSpPr txBox="1"/>
          <p:nvPr/>
        </p:nvSpPr>
        <p:spPr>
          <a:xfrm>
            <a:off x="914400" y="4876800"/>
            <a:ext cx="2209800" cy="769441"/>
          </a:xfrm>
          <a:prstGeom prst="rect">
            <a:avLst/>
          </a:prstGeom>
          <a:solidFill>
            <a:schemeClr val="bg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200" dirty="0" smtClean="0">
                <a:solidFill>
                  <a:srgbClr val="E1113E"/>
                </a:solidFill>
                <a:latin typeface="Agency FB" pitchFamily="34" charset="0"/>
              </a:rPr>
              <a:t>1,400,000      concepts</a:t>
            </a:r>
            <a:endParaRPr lang="en-US" sz="2200" dirty="0">
              <a:solidFill>
                <a:srgbClr val="E1113E"/>
              </a:solidFill>
              <a:latin typeface="Agency FB" pitchFamily="34" charset="0"/>
            </a:endParaRPr>
          </a:p>
        </p:txBody>
      </p:sp>
      <p:sp>
        <p:nvSpPr>
          <p:cNvPr id="8" name="Left Brace 7"/>
          <p:cNvSpPr/>
          <p:nvPr/>
        </p:nvSpPr>
        <p:spPr bwMode="auto">
          <a:xfrm>
            <a:off x="3124200" y="3962400"/>
            <a:ext cx="304800" cy="1143000"/>
          </a:xfrm>
          <a:prstGeom prst="leftBrace">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9" name="Picture 8"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etaMole.tiff"/>
          <p:cNvPicPr>
            <a:picLocks noChangeAspect="1"/>
          </p:cNvPicPr>
          <p:nvPr/>
        </p:nvPicPr>
        <p:blipFill>
          <a:blip r:embed="rId3"/>
          <a:srcRect l="1421"/>
          <a:stretch>
            <a:fillRect/>
          </a:stretch>
        </p:blipFill>
        <p:spPr>
          <a:xfrm>
            <a:off x="1371600" y="1371600"/>
            <a:ext cx="5743575" cy="5486400"/>
          </a:xfrm>
          <a:prstGeom prst="rect">
            <a:avLst/>
          </a:prstGeom>
        </p:spPr>
      </p:pic>
      <p:sp>
        <p:nvSpPr>
          <p:cNvPr id="2" name="Title 1"/>
          <p:cNvSpPr>
            <a:spLocks noGrp="1"/>
          </p:cNvSpPr>
          <p:nvPr>
            <p:ph type="title"/>
          </p:nvPr>
        </p:nvSpPr>
        <p:spPr>
          <a:xfrm>
            <a:off x="1600200" y="114300"/>
            <a:ext cx="7315200" cy="1143000"/>
          </a:xfrm>
        </p:spPr>
        <p:txBody>
          <a:bodyPr/>
          <a:lstStyle/>
          <a:p>
            <a:r>
              <a:rPr lang="en-US" sz="3600" dirty="0" err="1" smtClean="0">
                <a:solidFill>
                  <a:schemeClr val="accent5"/>
                </a:solidFill>
              </a:rPr>
              <a:t>NCIm</a:t>
            </a:r>
            <a:r>
              <a:rPr lang="en-US" sz="3600" dirty="0" err="1" smtClean="0"/>
              <a:t>etathesaurus</a:t>
            </a:r>
            <a:endParaRPr lang="en-US" sz="3600" dirty="0"/>
          </a:p>
        </p:txBody>
      </p:sp>
      <p:sp>
        <p:nvSpPr>
          <p:cNvPr id="5" name="Left Brace 4"/>
          <p:cNvSpPr/>
          <p:nvPr/>
        </p:nvSpPr>
        <p:spPr bwMode="auto">
          <a:xfrm>
            <a:off x="3962400" y="4114800"/>
            <a:ext cx="762000" cy="2743200"/>
          </a:xfrm>
          <a:prstGeom prst="leftBrace">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sp>
        <p:nvSpPr>
          <p:cNvPr id="6" name="TextBox 5"/>
          <p:cNvSpPr txBox="1"/>
          <p:nvPr/>
        </p:nvSpPr>
        <p:spPr>
          <a:xfrm>
            <a:off x="2743200" y="5257800"/>
            <a:ext cx="1447800" cy="369332"/>
          </a:xfrm>
          <a:prstGeom prst="rect">
            <a:avLst/>
          </a:prstGeom>
          <a:solidFill>
            <a:schemeClr val="bg1"/>
          </a:solidFill>
          <a:ln w="19050">
            <a:solidFill>
              <a:srgbClr val="E1113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dirty="0" smtClean="0">
                <a:solidFill>
                  <a:srgbClr val="E1113E"/>
                </a:solidFill>
                <a:latin typeface="Agency FB" pitchFamily="34" charset="0"/>
              </a:rPr>
              <a:t>11 Sources</a:t>
            </a:r>
            <a:endParaRPr lang="en-US" sz="1800" dirty="0">
              <a:solidFill>
                <a:srgbClr val="E1113E"/>
              </a:solidFill>
              <a:latin typeface="Agency FB" pitchFamily="34" charset="0"/>
            </a:endParaRPr>
          </a:p>
        </p:txBody>
      </p:sp>
      <p:sp>
        <p:nvSpPr>
          <p:cNvPr id="7" name="TextBox 6"/>
          <p:cNvSpPr txBox="1"/>
          <p:nvPr/>
        </p:nvSpPr>
        <p:spPr>
          <a:xfrm>
            <a:off x="7315200" y="2209800"/>
            <a:ext cx="1600200" cy="707886"/>
          </a:xfrm>
          <a:prstGeom prst="rect">
            <a:avLst/>
          </a:prstGeom>
          <a:solidFill>
            <a:schemeClr val="bg1"/>
          </a:solidFill>
          <a:ln w="19050">
            <a:solidFill>
              <a:srgbClr val="E1113E"/>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solidFill>
                  <a:srgbClr val="E1113E"/>
                </a:solidFill>
                <a:latin typeface="Agency FB" pitchFamily="34" charset="0"/>
              </a:rPr>
              <a:t>Choose your  source</a:t>
            </a:r>
            <a:endParaRPr lang="en-US" sz="2000" dirty="0">
              <a:solidFill>
                <a:srgbClr val="E1113E"/>
              </a:solidFill>
              <a:latin typeface="Agency FB" pitchFamily="34" charset="0"/>
            </a:endParaRPr>
          </a:p>
        </p:txBody>
      </p:sp>
      <p:cxnSp>
        <p:nvCxnSpPr>
          <p:cNvPr id="9" name="Straight Arrow Connector 8"/>
          <p:cNvCxnSpPr>
            <a:stCxn id="7" idx="1"/>
            <a:endCxn id="10" idx="3"/>
          </p:cNvCxnSpPr>
          <p:nvPr/>
        </p:nvCxnSpPr>
        <p:spPr bwMode="auto">
          <a:xfrm rot="10800000">
            <a:off x="6019800" y="2400301"/>
            <a:ext cx="1295400" cy="163443"/>
          </a:xfrm>
          <a:prstGeom prst="straightConnector1">
            <a:avLst/>
          </a:prstGeom>
          <a:solidFill>
            <a:schemeClr val="accent1"/>
          </a:solidFill>
          <a:ln w="19050" cap="flat" cmpd="sng" algn="ctr">
            <a:solidFill>
              <a:srgbClr val="E1113E"/>
            </a:solidFill>
            <a:prstDash val="solid"/>
            <a:round/>
            <a:headEnd type="none" w="med" len="med"/>
            <a:tailEnd type="arrow"/>
          </a:ln>
          <a:effectLst/>
        </p:spPr>
      </p:cxnSp>
      <p:sp>
        <p:nvSpPr>
          <p:cNvPr id="10" name="Rounded Rectangle 9"/>
          <p:cNvSpPr/>
          <p:nvPr/>
        </p:nvSpPr>
        <p:spPr bwMode="auto">
          <a:xfrm>
            <a:off x="4267200" y="2286000"/>
            <a:ext cx="1752600" cy="228600"/>
          </a:xfrm>
          <a:prstGeom prst="roundRect">
            <a:avLst/>
          </a:prstGeom>
          <a:noFill/>
          <a:ln w="19050" cap="flat" cmpd="sng" algn="ctr">
            <a:solidFill>
              <a:srgbClr val="E1113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12" name="Picture 11"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990600"/>
          </a:xfrm>
        </p:spPr>
        <p:txBody>
          <a:bodyPr/>
          <a:lstStyle/>
          <a:p>
            <a:r>
              <a:rPr lang="en-US" dirty="0" smtClean="0"/>
              <a:t>Extending Interoperability Beyond the Enterprise</a:t>
            </a:r>
            <a:endParaRPr lang="en-US" dirty="0"/>
          </a:p>
        </p:txBody>
      </p:sp>
      <p:sp>
        <p:nvSpPr>
          <p:cNvPr id="3" name="Content Placeholder 2"/>
          <p:cNvSpPr>
            <a:spLocks noGrp="1"/>
          </p:cNvSpPr>
          <p:nvPr>
            <p:ph idx="1"/>
          </p:nvPr>
        </p:nvSpPr>
        <p:spPr/>
        <p:txBody>
          <a:bodyPr/>
          <a:lstStyle/>
          <a:p>
            <a:pPr marL="0" indent="0" eaLnBrk="1" hangingPunct="1">
              <a:lnSpc>
                <a:spcPct val="90000"/>
              </a:lnSpc>
              <a:buClr>
                <a:srgbClr val="FF0000"/>
              </a:buClr>
            </a:pPr>
            <a:r>
              <a:rPr lang="en-US" b="1" dirty="0" smtClean="0">
                <a:latin typeface="Arial Narrow" pitchFamily="34" charset="0"/>
              </a:rPr>
              <a:t>cancer Biomedical Informatics Grid   (caBIG) </a:t>
            </a:r>
          </a:p>
          <a:p>
            <a:pPr marL="0" indent="0" eaLnBrk="1" hangingPunct="1">
              <a:lnSpc>
                <a:spcPct val="90000"/>
              </a:lnSpc>
              <a:buClr>
                <a:srgbClr val="FF0000"/>
              </a:buClr>
            </a:pPr>
            <a:endParaRPr lang="en-US" dirty="0" smtClean="0"/>
          </a:p>
          <a:p>
            <a:pPr lvl="1" eaLnBrk="1" hangingPunct="1">
              <a:lnSpc>
                <a:spcPct val="90000"/>
              </a:lnSpc>
              <a:buClr>
                <a:srgbClr val="FF0000"/>
              </a:buClr>
            </a:pPr>
            <a:r>
              <a:rPr lang="en-US" sz="2200" b="1" dirty="0" smtClean="0"/>
              <a:t>Shared infrastructure, applications and data</a:t>
            </a:r>
          </a:p>
          <a:p>
            <a:pPr lvl="1" eaLnBrk="1" hangingPunct="1">
              <a:lnSpc>
                <a:spcPct val="90000"/>
              </a:lnSpc>
              <a:buClr>
                <a:srgbClr val="FF0000"/>
              </a:buClr>
            </a:pPr>
            <a:r>
              <a:rPr lang="en-US" sz="2200" b="1" dirty="0" smtClean="0"/>
              <a:t>Permits cancer research community to focus on innovation</a:t>
            </a:r>
          </a:p>
          <a:p>
            <a:pPr lvl="1" eaLnBrk="1" hangingPunct="1">
              <a:lnSpc>
                <a:spcPct val="90000"/>
              </a:lnSpc>
              <a:buClr>
                <a:srgbClr val="FF0000"/>
              </a:buClr>
            </a:pPr>
            <a:r>
              <a:rPr lang="en-US" sz="2200" b="1" dirty="0" smtClean="0"/>
              <a:t>Shared vocabulary, data elements, data models enable information exchange</a:t>
            </a:r>
          </a:p>
          <a:p>
            <a:pPr lvl="1" eaLnBrk="1" hangingPunct="1">
              <a:lnSpc>
                <a:spcPct val="90000"/>
              </a:lnSpc>
              <a:buClr>
                <a:srgbClr val="FF0000"/>
              </a:buClr>
            </a:pPr>
            <a:r>
              <a:rPr lang="en-US" sz="2200" b="1" dirty="0" smtClean="0"/>
              <a:t>Interoperable applications developed to common standard</a:t>
            </a:r>
          </a:p>
          <a:p>
            <a:pPr lvl="1" eaLnBrk="1" hangingPunct="1">
              <a:lnSpc>
                <a:spcPct val="90000"/>
              </a:lnSpc>
              <a:buClr>
                <a:srgbClr val="FF0000"/>
              </a:buClr>
            </a:pPr>
            <a:r>
              <a:rPr lang="en-US" sz="2200" b="1" dirty="0" smtClean="0"/>
              <a:t>Making research data available for mining and integration </a:t>
            </a:r>
          </a:p>
          <a:p>
            <a:pPr>
              <a:buNone/>
            </a:pPr>
            <a:endParaRPr lang="en-US" dirty="0" smtClean="0"/>
          </a:p>
          <a:p>
            <a:r>
              <a:rPr lang="en-US" sz="2400" b="1" dirty="0" smtClean="0">
                <a:latin typeface="Arial Narrow" pitchFamily="34" charset="0"/>
              </a:rPr>
              <a:t>Several new ARRA initiatives leverage this infrastructure to extend interoperability principles to the broader healthcare community </a:t>
            </a:r>
            <a:endParaRPr lang="en-US" sz="2400" b="1" dirty="0">
              <a:latin typeface="Arial Narrow" pitchFamily="34" charset="0"/>
            </a:endParaRPr>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447800" y="152400"/>
            <a:ext cx="5257800" cy="1143000"/>
          </a:xfrm>
        </p:spPr>
        <p:txBody>
          <a:bodyPr/>
          <a:lstStyle/>
          <a:p>
            <a:r>
              <a:rPr lang="en-US" sz="3400" dirty="0" err="1" smtClean="0"/>
              <a:t>NCITerm</a:t>
            </a:r>
            <a:r>
              <a:rPr lang="en-US" sz="3400" dirty="0" smtClean="0"/>
              <a:t> Browser</a:t>
            </a:r>
            <a:r>
              <a:rPr lang="en-US" dirty="0" smtClean="0"/>
              <a:t/>
            </a:r>
            <a:br>
              <a:rPr lang="en-US" dirty="0" smtClean="0"/>
            </a:br>
            <a:r>
              <a:rPr lang="en-US" sz="2800" u="sng" dirty="0" smtClean="0">
                <a:solidFill>
                  <a:schemeClr val="accent5"/>
                </a:solidFill>
              </a:rPr>
              <a:t>http://nciterms.nci.nih.gov</a:t>
            </a:r>
          </a:p>
        </p:txBody>
      </p:sp>
      <p:pic>
        <p:nvPicPr>
          <p:cNvPr id="4" name="Content Placeholder 3" descr="TermBrowser.jpg"/>
          <p:cNvPicPr>
            <a:picLocks noGrp="1" noChangeAspect="1"/>
          </p:cNvPicPr>
          <p:nvPr>
            <p:ph idx="1"/>
          </p:nvPr>
        </p:nvPicPr>
        <p:blipFill>
          <a:blip r:embed="rId3"/>
          <a:stretch>
            <a:fillRect/>
          </a:stretch>
        </p:blipFill>
        <p:spPr>
          <a:xfrm>
            <a:off x="2566824" y="1600200"/>
            <a:ext cx="5381952" cy="4943475"/>
          </a:xfrm>
        </p:spPr>
      </p:pic>
      <p:sp>
        <p:nvSpPr>
          <p:cNvPr id="6" name="Left Brace 5"/>
          <p:cNvSpPr>
            <a:spLocks/>
          </p:cNvSpPr>
          <p:nvPr/>
        </p:nvSpPr>
        <p:spPr bwMode="auto">
          <a:xfrm>
            <a:off x="2743200" y="3657600"/>
            <a:ext cx="304800" cy="2971800"/>
          </a:xfrm>
          <a:prstGeom prst="leftBrace">
            <a:avLst>
              <a:gd name="adj1" fmla="val 8351"/>
              <a:gd name="adj2" fmla="val 50000"/>
            </a:avLst>
          </a:prstGeom>
          <a:noFill/>
          <a:ln w="19050" algn="ctr">
            <a:solidFill>
              <a:srgbClr val="E1113E"/>
            </a:solidFill>
            <a:round/>
            <a:headEnd/>
            <a:tailEnd/>
          </a:ln>
        </p:spPr>
        <p:txBody>
          <a:bodyPr/>
          <a:lstStyle/>
          <a:p>
            <a:pPr eaLnBrk="0" hangingPunct="0"/>
            <a:endParaRPr lang="en-US" dirty="0"/>
          </a:p>
        </p:txBody>
      </p:sp>
      <p:sp>
        <p:nvSpPr>
          <p:cNvPr id="7" name="TextBox 6"/>
          <p:cNvSpPr txBox="1">
            <a:spLocks noChangeArrowheads="1"/>
          </p:cNvSpPr>
          <p:nvPr/>
        </p:nvSpPr>
        <p:spPr bwMode="auto">
          <a:xfrm>
            <a:off x="1752600" y="4876800"/>
            <a:ext cx="1220206" cy="430887"/>
          </a:xfrm>
          <a:prstGeom prst="rect">
            <a:avLst/>
          </a:prstGeom>
          <a:ln>
            <a:solidFill>
              <a:srgbClr val="E1113E"/>
            </a:solidFill>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2200" dirty="0">
                <a:solidFill>
                  <a:srgbClr val="FF0000"/>
                </a:solidFill>
                <a:latin typeface="Agency FB" pitchFamily="34" charset="0"/>
              </a:rPr>
              <a:t>Sources</a:t>
            </a:r>
          </a:p>
        </p:txBody>
      </p:sp>
      <p:pic>
        <p:nvPicPr>
          <p:cNvPr id="8" name="Picture 7" descr="EVSTiny80.gif"/>
          <p:cNvPicPr>
            <a:picLocks noChangeAspect="1"/>
          </p:cNvPicPr>
          <p:nvPr/>
        </p:nvPicPr>
        <p:blipFill>
          <a:blip r:embed="rId4"/>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
            <a:ext cx="7162800" cy="1143000"/>
          </a:xfrm>
        </p:spPr>
        <p:txBody>
          <a:bodyPr/>
          <a:lstStyle/>
          <a:p>
            <a:r>
              <a:rPr lang="en-US" sz="3400" dirty="0" smtClean="0"/>
              <a:t>EVS Products &amp; Services</a:t>
            </a:r>
            <a:br>
              <a:rPr lang="en-US" sz="3400" dirty="0" smtClean="0"/>
            </a:br>
            <a:r>
              <a:rPr lang="en-US" sz="3400" dirty="0" smtClean="0"/>
              <a:t> Are Open</a:t>
            </a:r>
            <a:endParaRPr lang="en-US" sz="3400" dirty="0"/>
          </a:p>
        </p:txBody>
      </p:sp>
      <p:sp>
        <p:nvSpPr>
          <p:cNvPr id="3" name="Content Placeholder 2"/>
          <p:cNvSpPr>
            <a:spLocks noGrp="1"/>
          </p:cNvSpPr>
          <p:nvPr>
            <p:ph idx="1"/>
          </p:nvPr>
        </p:nvSpPr>
        <p:spPr/>
        <p:txBody>
          <a:bodyPr/>
          <a:lstStyle/>
          <a:p>
            <a:pPr eaLnBrk="1" hangingPunct="1">
              <a:lnSpc>
                <a:spcPct val="80000"/>
              </a:lnSpc>
            </a:pPr>
            <a:r>
              <a:rPr lang="en-US" sz="1900" dirty="0" smtClean="0"/>
              <a:t>NCI Thesaurus is Open Content</a:t>
            </a:r>
          </a:p>
          <a:p>
            <a:pPr eaLnBrk="1" hangingPunct="1">
              <a:lnSpc>
                <a:spcPct val="80000"/>
              </a:lnSpc>
              <a:buNone/>
            </a:pPr>
            <a:r>
              <a:rPr lang="en-US" sz="1900" dirty="0" smtClean="0"/>
              <a:t>       </a:t>
            </a:r>
            <a:r>
              <a:rPr lang="en-US" sz="1900" b="1" u="sng" dirty="0" smtClean="0">
                <a:hlinkClick r:id="rId2"/>
              </a:rPr>
              <a:t>http://evs.nci.nih.gov/terminologies</a:t>
            </a:r>
            <a:endParaRPr lang="en-US" sz="1900" b="1" u="sng" dirty="0" smtClean="0">
              <a:solidFill>
                <a:schemeClr val="accent1">
                  <a:lumMod val="50000"/>
                </a:schemeClr>
              </a:solidFill>
            </a:endParaRPr>
          </a:p>
          <a:p>
            <a:pPr eaLnBrk="1" hangingPunct="1">
              <a:lnSpc>
                <a:spcPct val="80000"/>
              </a:lnSpc>
            </a:pPr>
            <a:r>
              <a:rPr lang="en-US" sz="1900" dirty="0" smtClean="0"/>
              <a:t>NCI Metathesaurus is Mostly Open Source</a:t>
            </a:r>
          </a:p>
          <a:p>
            <a:pPr eaLnBrk="1" hangingPunct="1">
              <a:lnSpc>
                <a:spcPct val="80000"/>
              </a:lnSpc>
              <a:buNone/>
            </a:pPr>
            <a:r>
              <a:rPr lang="en-US" sz="1900" dirty="0" smtClean="0"/>
              <a:t>      (</a:t>
            </a:r>
            <a:r>
              <a:rPr lang="en-US" sz="1900" i="1" dirty="0" smtClean="0"/>
              <a:t>See Each Source’s License)</a:t>
            </a:r>
            <a:r>
              <a:rPr lang="en-US" sz="1900" dirty="0" smtClean="0"/>
              <a:t> </a:t>
            </a:r>
            <a:r>
              <a:rPr lang="en-US" sz="1900" b="1" u="sng" dirty="0" smtClean="0">
                <a:hlinkClick r:id="rId3"/>
              </a:rPr>
              <a:t>http://ncim.nci.nih.gov/ncimbrowser/pages/source_help_info.jsf</a:t>
            </a:r>
            <a:endParaRPr lang="en-US" sz="1900" b="1" u="sng" dirty="0" smtClean="0">
              <a:solidFill>
                <a:schemeClr val="accent1">
                  <a:lumMod val="50000"/>
                </a:schemeClr>
              </a:solidFill>
            </a:endParaRPr>
          </a:p>
          <a:p>
            <a:pPr eaLnBrk="1" hangingPunct="1">
              <a:lnSpc>
                <a:spcPct val="80000"/>
              </a:lnSpc>
            </a:pPr>
            <a:r>
              <a:rPr lang="en-US" sz="1900" dirty="0" smtClean="0"/>
              <a:t>NCI EVS Servers Are Freely Accessible </a:t>
            </a:r>
          </a:p>
          <a:p>
            <a:pPr lvl="1" eaLnBrk="1" hangingPunct="1">
              <a:lnSpc>
                <a:spcPct val="80000"/>
              </a:lnSpc>
            </a:pPr>
            <a:r>
              <a:rPr lang="en-US" sz="1900" b="1" i="1" dirty="0" smtClean="0"/>
              <a:t>On the</a:t>
            </a:r>
            <a:r>
              <a:rPr lang="en-US" sz="1900" b="1" dirty="0" smtClean="0"/>
              <a:t> Web:</a:t>
            </a:r>
          </a:p>
          <a:p>
            <a:pPr eaLnBrk="1" hangingPunct="1">
              <a:lnSpc>
                <a:spcPct val="80000"/>
              </a:lnSpc>
              <a:buFontTx/>
              <a:buNone/>
            </a:pPr>
            <a:r>
              <a:rPr lang="en-US" sz="1900" dirty="0" smtClean="0"/>
              <a:t>		</a:t>
            </a:r>
            <a:r>
              <a:rPr lang="en-US" sz="1900" b="1" dirty="0" smtClean="0">
                <a:solidFill>
                  <a:schemeClr val="accent1">
                    <a:lumMod val="50000"/>
                  </a:schemeClr>
                </a:solidFill>
                <a:hlinkClick r:id="rId4"/>
              </a:rPr>
              <a:t>http://nciterms.nci.nih.gov</a:t>
            </a:r>
            <a:r>
              <a:rPr lang="en-US" sz="1900" b="1" dirty="0" smtClean="0">
                <a:solidFill>
                  <a:schemeClr val="accent1">
                    <a:lumMod val="50000"/>
                  </a:schemeClr>
                </a:solidFill>
              </a:rPr>
              <a:t>	</a:t>
            </a:r>
          </a:p>
          <a:p>
            <a:pPr eaLnBrk="1" hangingPunct="1">
              <a:lnSpc>
                <a:spcPct val="80000"/>
              </a:lnSpc>
              <a:buFontTx/>
              <a:buNone/>
            </a:pPr>
            <a:r>
              <a:rPr lang="en-US" sz="1900" b="1" dirty="0" smtClean="0">
                <a:solidFill>
                  <a:schemeClr val="accent1">
                    <a:lumMod val="50000"/>
                  </a:schemeClr>
                </a:solidFill>
              </a:rPr>
              <a:t>		</a:t>
            </a:r>
            <a:r>
              <a:rPr lang="en-US" sz="1900" b="1" dirty="0" smtClean="0">
                <a:solidFill>
                  <a:schemeClr val="accent1">
                    <a:lumMod val="50000"/>
                  </a:schemeClr>
                </a:solidFill>
                <a:hlinkClick r:id="rId5"/>
              </a:rPr>
              <a:t>http://ncimeta.nci.nih.gov</a:t>
            </a:r>
            <a:r>
              <a:rPr lang="en-US" sz="1900" b="1" dirty="0" smtClean="0">
                <a:solidFill>
                  <a:schemeClr val="accent1">
                    <a:lumMod val="50000"/>
                  </a:schemeClr>
                </a:solidFill>
              </a:rPr>
              <a:t> </a:t>
            </a:r>
          </a:p>
          <a:p>
            <a:pPr lvl="1" eaLnBrk="1" hangingPunct="1">
              <a:lnSpc>
                <a:spcPct val="80000"/>
              </a:lnSpc>
            </a:pPr>
            <a:r>
              <a:rPr lang="en-US" sz="1900" b="1" i="1" dirty="0" smtClean="0"/>
              <a:t>Via</a:t>
            </a:r>
            <a:r>
              <a:rPr lang="en-US" sz="1900" b="1" dirty="0" smtClean="0"/>
              <a:t> API:</a:t>
            </a:r>
          </a:p>
          <a:p>
            <a:pPr lvl="1" eaLnBrk="1" hangingPunct="1">
              <a:lnSpc>
                <a:spcPct val="80000"/>
              </a:lnSpc>
              <a:buFontTx/>
              <a:buNone/>
            </a:pPr>
            <a:r>
              <a:rPr lang="en-US" sz="1900" b="1" dirty="0" smtClean="0"/>
              <a:t>	</a:t>
            </a:r>
            <a:r>
              <a:rPr lang="en-US" sz="1900" b="1" dirty="0" smtClean="0">
                <a:solidFill>
                  <a:schemeClr val="accent1">
                    <a:lumMod val="50000"/>
                  </a:schemeClr>
                </a:solidFill>
              </a:rPr>
              <a:t> </a:t>
            </a:r>
            <a:r>
              <a:rPr lang="en-US" sz="1900" b="1" u="sng" dirty="0" smtClean="0">
                <a:hlinkClick r:id="rId6"/>
              </a:rPr>
              <a:t>https://cabig.nci.nih.gov/tools/LexEVS_API</a:t>
            </a:r>
            <a:endParaRPr lang="en-US" sz="1900" b="1" dirty="0" smtClean="0">
              <a:solidFill>
                <a:schemeClr val="accent1">
                  <a:lumMod val="50000"/>
                </a:schemeClr>
              </a:solidFill>
            </a:endParaRPr>
          </a:p>
          <a:p>
            <a:pPr lvl="1" eaLnBrk="1" hangingPunct="1">
              <a:lnSpc>
                <a:spcPct val="80000"/>
              </a:lnSpc>
            </a:pPr>
            <a:r>
              <a:rPr lang="en-US" sz="1900" b="1" dirty="0" smtClean="0"/>
              <a:t>On </a:t>
            </a:r>
            <a:r>
              <a:rPr lang="en-US" sz="1900" b="1" dirty="0" err="1" smtClean="0"/>
              <a:t>caGrid</a:t>
            </a:r>
            <a:r>
              <a:rPr lang="en-US" sz="1900" b="1" dirty="0" smtClean="0"/>
              <a:t>:</a:t>
            </a:r>
          </a:p>
          <a:p>
            <a:pPr lvl="1" eaLnBrk="1" hangingPunct="1">
              <a:lnSpc>
                <a:spcPct val="80000"/>
              </a:lnSpc>
              <a:buFontTx/>
              <a:buNone/>
            </a:pPr>
            <a:r>
              <a:rPr lang="en-US" sz="1900" b="1" dirty="0" smtClean="0"/>
              <a:t>	</a:t>
            </a:r>
            <a:r>
              <a:rPr lang="en-US" sz="2000" u="sng" dirty="0" smtClean="0">
                <a:hlinkClick r:id="rId7"/>
              </a:rPr>
              <a:t> </a:t>
            </a:r>
            <a:r>
              <a:rPr lang="en-US" sz="1900" b="1" u="sng" dirty="0" smtClean="0">
                <a:hlinkClick r:id="rId7"/>
              </a:rPr>
              <a:t>https://cabig.nci.nih.gov/workspaces/Architecture/caGrid</a:t>
            </a:r>
            <a:endParaRPr lang="en-US" sz="1900" b="1" dirty="0" smtClean="0"/>
          </a:p>
          <a:p>
            <a:pPr eaLnBrk="1" hangingPunct="1">
              <a:lnSpc>
                <a:spcPct val="80000"/>
              </a:lnSpc>
            </a:pPr>
            <a:r>
              <a:rPr lang="en-US" sz="1900" dirty="0" smtClean="0"/>
              <a:t>All Software Developed by NCI EVS is Public Open Source and Free for the Asking: </a:t>
            </a:r>
          </a:p>
          <a:p>
            <a:pPr eaLnBrk="1" hangingPunct="1">
              <a:lnSpc>
                <a:spcPct val="80000"/>
              </a:lnSpc>
              <a:buNone/>
            </a:pPr>
            <a:r>
              <a:rPr lang="en-US" sz="1900" dirty="0" smtClean="0"/>
              <a:t>		</a:t>
            </a:r>
            <a:r>
              <a:rPr lang="en-US" sz="1900" b="1" u="sng" dirty="0" smtClean="0">
                <a:hlinkClick r:id="rId8"/>
              </a:rPr>
              <a:t>http://ncicb.nci.nih.gov/download/#ETools</a:t>
            </a:r>
            <a:endParaRPr lang="en-US" sz="1900" b="1" dirty="0" smtClean="0"/>
          </a:p>
          <a:p>
            <a:pPr eaLnBrk="1" hangingPunct="1">
              <a:lnSpc>
                <a:spcPct val="80000"/>
              </a:lnSpc>
              <a:buFontTx/>
              <a:buNone/>
            </a:pPr>
            <a:r>
              <a:rPr lang="en-US" sz="1900" b="1" dirty="0" smtClean="0">
                <a:solidFill>
                  <a:schemeClr val="accent1">
                    <a:lumMod val="50000"/>
                  </a:schemeClr>
                </a:solidFill>
              </a:rPr>
              <a:t> </a:t>
            </a:r>
            <a:r>
              <a:rPr lang="en-US" sz="1200" dirty="0" smtClean="0"/>
              <a:t>	</a:t>
            </a:r>
            <a:endParaRPr lang="en-US" dirty="0"/>
          </a:p>
        </p:txBody>
      </p:sp>
      <p:pic>
        <p:nvPicPr>
          <p:cNvPr id="4" name="Picture 3" descr="EVSTiny80.gif"/>
          <p:cNvPicPr>
            <a:picLocks noChangeAspect="1"/>
          </p:cNvPicPr>
          <p:nvPr/>
        </p:nvPicPr>
        <p:blipFill>
          <a:blip r:embed="rId9"/>
          <a:stretch>
            <a:fillRect/>
          </a:stretch>
        </p:blipFill>
        <p:spPr>
          <a:xfrm>
            <a:off x="7388352" y="457200"/>
            <a:ext cx="1533293" cy="381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ea typeface="ＭＳ Ｐゴシック"/>
                <a:cs typeface="ＭＳ Ｐゴシック"/>
              </a:rPr>
              <a:t>Methods of Data Retrieval</a:t>
            </a:r>
          </a:p>
        </p:txBody>
      </p:sp>
      <p:sp>
        <p:nvSpPr>
          <p:cNvPr id="4" name="Rectangle 3"/>
          <p:cNvSpPr/>
          <p:nvPr/>
        </p:nvSpPr>
        <p:spPr>
          <a:xfrm>
            <a:off x="1447800" y="1752600"/>
            <a:ext cx="7696200" cy="4837222"/>
          </a:xfrm>
          <a:prstGeom prst="rect">
            <a:avLst/>
          </a:prstGeom>
          <a:noFill/>
          <a:ln>
            <a:solidFill>
              <a:schemeClr val="accent1">
                <a:lumMod val="50000"/>
              </a:schemeClr>
            </a:solidFill>
          </a:ln>
        </p:spPr>
        <p:txBody>
          <a:bodyPr wrap="square" lIns="91440" tIns="45720" rIns="91440" bIns="45720">
            <a:spAutoFit/>
          </a:bodyPr>
          <a:lstStyle/>
          <a:p>
            <a:pPr marL="274320" lvl="2" indent="-274320">
              <a:lnSpc>
                <a:spcPts val="3700"/>
              </a:lnSpc>
              <a:buClr>
                <a:srgbClr val="A90101"/>
              </a:buClr>
              <a:buFont typeface="Arial" pitchFamily="34" charset="0"/>
              <a:buChar char="•"/>
              <a:defRPr/>
            </a:pP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NCI </a:t>
            </a:r>
            <a:r>
              <a:rPr lang="en-US" b="1" cap="none" spc="0" dirty="0">
                <a:ln w="1905"/>
                <a:effectLst>
                  <a:innerShdw blurRad="69850" dist="43180" dir="5400000">
                    <a:srgbClr val="000000">
                      <a:alpha val="65000"/>
                    </a:srgbClr>
                  </a:innerShdw>
                </a:effectLst>
                <a:latin typeface="+mj-lt"/>
                <a:ea typeface="ＭＳ Ｐゴシック" pitchFamily="-107" charset="-128"/>
                <a:cs typeface="+mn-cs"/>
              </a:rPr>
              <a:t>ftp site:                              	 </a:t>
            </a:r>
            <a:r>
              <a:rPr lang="en-US" b="1" u="sng" cap="none" spc="0" dirty="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rPr>
              <a:t>http://</a:t>
            </a:r>
            <a:r>
              <a:rPr lang="en-US" b="1" u="sng" cap="none" spc="0" dirty="0" smtClean="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rPr>
              <a:t>evs.nci.nih.gov/ftp1/FDA</a:t>
            </a:r>
            <a:endParaRPr lang="en-US" b="1" u="sng" cap="none" spc="0" dirty="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endParaRPr>
          </a:p>
          <a:p>
            <a:pPr marL="274320" lvl="2" indent="-274320">
              <a:lnSpc>
                <a:spcPts val="3700"/>
              </a:lnSpc>
              <a:buClr>
                <a:srgbClr val="A90101"/>
              </a:buClr>
              <a:buFont typeface="Arial" pitchFamily="34" charset="0"/>
              <a:buChar char="•"/>
              <a:defRPr/>
            </a:pPr>
            <a:r>
              <a:rPr lang="en-US" b="1" cap="none" spc="0" dirty="0">
                <a:ln w="1905"/>
                <a:effectLst>
                  <a:innerShdw blurRad="69850" dist="43180" dir="5400000">
                    <a:srgbClr val="000000">
                      <a:alpha val="65000"/>
                    </a:srgbClr>
                  </a:innerShdw>
                </a:effectLst>
                <a:latin typeface="+mj-lt"/>
                <a:ea typeface="ＭＳ Ｐゴシック" pitchFamily="-107" charset="-128"/>
                <a:cs typeface="+mn-cs"/>
              </a:rPr>
              <a:t>NCI partner web sites (CDISC, </a:t>
            </a: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FDA, etc.) </a:t>
            </a:r>
            <a:endParaRPr lang="en-US" b="1" cap="none" spc="0" dirty="0">
              <a:ln w="1905"/>
              <a:effectLst>
                <a:innerShdw blurRad="69850" dist="43180" dir="5400000">
                  <a:srgbClr val="000000">
                    <a:alpha val="65000"/>
                  </a:srgbClr>
                </a:innerShdw>
              </a:effectLst>
              <a:latin typeface="+mj-lt"/>
              <a:ea typeface="ＭＳ Ｐゴシック" pitchFamily="-107" charset="-128"/>
              <a:cs typeface="+mn-cs"/>
            </a:endParaRPr>
          </a:p>
          <a:p>
            <a:pPr marL="274320" lvl="2" indent="-274320">
              <a:lnSpc>
                <a:spcPts val="3700"/>
              </a:lnSpc>
              <a:buClr>
                <a:srgbClr val="A90101"/>
              </a:buClr>
              <a:buFont typeface="Arial" pitchFamily="34" charset="0"/>
              <a:buChar char="•"/>
              <a:defRPr/>
            </a:pPr>
            <a:r>
              <a:rPr lang="en-US" b="1" cap="none" spc="0" dirty="0">
                <a:ln w="1905"/>
                <a:effectLst>
                  <a:innerShdw blurRad="69850" dist="43180" dir="5400000">
                    <a:srgbClr val="000000">
                      <a:alpha val="65000"/>
                    </a:srgbClr>
                  </a:innerShdw>
                </a:effectLst>
                <a:latin typeface="+mj-lt"/>
                <a:ea typeface="ＭＳ Ｐゴシック" pitchFamily="-107" charset="-128"/>
                <a:cs typeface="+mn-cs"/>
              </a:rPr>
              <a:t>Request a report from NCI staff: </a:t>
            </a:r>
            <a:r>
              <a:rPr lang="en-US" b="1" cap="none" spc="0" dirty="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hlinkClick r:id="rId3"/>
              </a:rPr>
              <a:t>http://</a:t>
            </a:r>
            <a:r>
              <a:rPr lang="en-US" b="1" cap="none" spc="0" dirty="0" smtClean="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hlinkClick r:id="rId3"/>
              </a:rPr>
              <a:t>ncit.nci.nih.gov/ncitbrowser/pages/contact_us</a:t>
            </a:r>
            <a:endParaRPr lang="en-US" b="1" cap="none" spc="0" dirty="0">
              <a:ln w="1905"/>
              <a:solidFill>
                <a:schemeClr val="accent1">
                  <a:lumMod val="50000"/>
                </a:schemeClr>
              </a:solidFill>
              <a:effectLst>
                <a:innerShdw blurRad="69850" dist="43180" dir="5400000">
                  <a:srgbClr val="000000">
                    <a:alpha val="65000"/>
                  </a:srgbClr>
                </a:innerShdw>
              </a:effectLst>
              <a:latin typeface="+mj-lt"/>
              <a:ea typeface="ＭＳ Ｐゴシック" pitchFamily="-107" charset="-128"/>
              <a:cs typeface="+mn-cs"/>
            </a:endParaRPr>
          </a:p>
          <a:p>
            <a:pPr marL="274320" lvl="2" indent="-274320">
              <a:lnSpc>
                <a:spcPts val="3700"/>
              </a:lnSpc>
              <a:buClr>
                <a:srgbClr val="A90101"/>
              </a:buClr>
              <a:buFont typeface="Arial" pitchFamily="34" charset="0"/>
              <a:buChar char="•"/>
              <a:defRPr/>
            </a:pPr>
            <a:r>
              <a:rPr lang="en-US" b="1" cap="none" spc="0" dirty="0">
                <a:ln w="1905"/>
                <a:effectLst>
                  <a:innerShdw blurRad="69850" dist="43180" dir="5400000">
                    <a:srgbClr val="000000">
                      <a:alpha val="65000"/>
                    </a:srgbClr>
                  </a:innerShdw>
                </a:effectLst>
                <a:latin typeface="+mj-lt"/>
                <a:ea typeface="ＭＳ Ｐゴシック" pitchFamily="-107" charset="-128"/>
                <a:cs typeface="+mn-cs"/>
              </a:rPr>
              <a:t>NCIt </a:t>
            </a: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Browser by subset </a:t>
            </a:r>
            <a:r>
              <a:rPr lang="en-US" b="1" cap="none" spc="0" dirty="0">
                <a:ln w="1905"/>
                <a:effectLst>
                  <a:innerShdw blurRad="69850" dist="43180" dir="5400000">
                    <a:srgbClr val="000000">
                      <a:alpha val="65000"/>
                    </a:srgbClr>
                  </a:innerShdw>
                </a:effectLst>
                <a:latin typeface="+mj-lt"/>
                <a:ea typeface="ＭＳ Ｐゴシック" pitchFamily="-107" charset="-128"/>
                <a:cs typeface="+mn-cs"/>
              </a:rPr>
              <a:t>:       </a:t>
            </a:r>
            <a:endParaRPr lang="en-US" b="1" cap="none" spc="0" dirty="0" smtClean="0">
              <a:ln w="1905"/>
              <a:effectLst>
                <a:innerShdw blurRad="69850" dist="43180" dir="5400000">
                  <a:srgbClr val="000000">
                    <a:alpha val="65000"/>
                  </a:srgbClr>
                </a:innerShdw>
              </a:effectLst>
              <a:latin typeface="+mj-lt"/>
              <a:ea typeface="ＭＳ Ｐゴシック" pitchFamily="-107" charset="-128"/>
              <a:cs typeface="+mn-cs"/>
            </a:endParaRPr>
          </a:p>
          <a:p>
            <a:pPr marL="274320" lvl="2" indent="-274320">
              <a:lnSpc>
                <a:spcPts val="3700"/>
              </a:lnSpc>
              <a:buClr>
                <a:srgbClr val="A90101"/>
              </a:buClr>
              <a:defRPr/>
            </a:pPr>
            <a:r>
              <a:rPr lang="en-US" b="1" cap="none" spc="0" dirty="0">
                <a:ln w="1905"/>
                <a:effectLst>
                  <a:innerShdw blurRad="69850" dist="43180" dir="5400000">
                    <a:srgbClr val="000000">
                      <a:alpha val="65000"/>
                    </a:srgbClr>
                  </a:innerShdw>
                </a:effectLst>
                <a:latin typeface="+mj-lt"/>
                <a:ea typeface="ＭＳ Ｐゴシック" pitchFamily="-107" charset="-128"/>
                <a:cs typeface="+mn-cs"/>
              </a:rPr>
              <a:t>	</a:t>
            </a:r>
            <a:r>
              <a:rPr lang="en-US" b="1" u="sng" dirty="0" smtClean="0">
                <a:latin typeface="+mn-lt"/>
                <a:hlinkClick r:id="rId4"/>
              </a:rPr>
              <a:t>http://ncit.nci.nih.gov/pages/subset.jsf</a:t>
            </a:r>
            <a:endParaRPr lang="en-US" b="1" cap="none" spc="0" dirty="0" smtClean="0">
              <a:ln w="1905"/>
              <a:effectLst>
                <a:innerShdw blurRad="69850" dist="43180" dir="5400000">
                  <a:srgbClr val="000000">
                    <a:alpha val="65000"/>
                  </a:srgbClr>
                </a:innerShdw>
              </a:effectLst>
              <a:latin typeface="+mn-lt"/>
              <a:ea typeface="ＭＳ Ｐゴシック" pitchFamily="-107" charset="-128"/>
              <a:cs typeface="+mn-cs"/>
            </a:endParaRPr>
          </a:p>
          <a:p>
            <a:pPr marL="274320" lvl="2" indent="-274320">
              <a:lnSpc>
                <a:spcPts val="3700"/>
              </a:lnSpc>
              <a:buClr>
                <a:srgbClr val="A90101"/>
              </a:buClr>
              <a:buFont typeface="Arial" pitchFamily="34" charset="0"/>
              <a:buChar char="•"/>
              <a:defRPr/>
            </a:pP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Cancer.gov:</a:t>
            </a:r>
          </a:p>
          <a:p>
            <a:pPr marL="274320" lvl="2" indent="-274320">
              <a:lnSpc>
                <a:spcPts val="3700"/>
              </a:lnSpc>
              <a:buClr>
                <a:srgbClr val="A90101"/>
              </a:buClr>
              <a:defRPr/>
            </a:pP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rPr>
              <a:t>    </a:t>
            </a:r>
            <a:r>
              <a:rPr lang="en-US" b="1" cap="none" spc="0" dirty="0" smtClean="0">
                <a:ln w="1905"/>
                <a:effectLst>
                  <a:innerShdw blurRad="69850" dist="43180" dir="5400000">
                    <a:srgbClr val="000000">
                      <a:alpha val="65000"/>
                    </a:srgbClr>
                  </a:innerShdw>
                </a:effectLst>
                <a:latin typeface="+mj-lt"/>
                <a:ea typeface="ＭＳ Ｐゴシック" pitchFamily="-107" charset="-128"/>
                <a:cs typeface="+mn-cs"/>
                <a:hlinkClick r:id="rId5"/>
              </a:rPr>
              <a:t>http://www.cancer.gov/cancertopics/terminologyresources</a:t>
            </a:r>
            <a:endParaRPr lang="en-US" b="1" cap="none" spc="0" dirty="0" smtClean="0">
              <a:ln w="1905"/>
              <a:effectLst>
                <a:innerShdw blurRad="69850" dist="43180" dir="5400000">
                  <a:srgbClr val="000000">
                    <a:alpha val="65000"/>
                  </a:srgbClr>
                </a:innerShdw>
              </a:effectLst>
              <a:latin typeface="+mj-lt"/>
              <a:ea typeface="ＭＳ Ｐゴシック" pitchFamily="-107" charset="-128"/>
              <a:cs typeface="+mn-cs"/>
            </a:endParaRPr>
          </a:p>
          <a:p>
            <a:pPr marL="274320" lvl="2" indent="-274320">
              <a:lnSpc>
                <a:spcPts val="3700"/>
              </a:lnSpc>
              <a:buClr>
                <a:srgbClr val="A90101"/>
              </a:buClr>
              <a:defRPr/>
            </a:pPr>
            <a:endParaRPr lang="en-US" b="1" cap="none" spc="0" dirty="0">
              <a:ln w="1905"/>
              <a:effectLst>
                <a:innerShdw blurRad="69850" dist="43180" dir="5400000">
                  <a:srgbClr val="000000">
                    <a:alpha val="65000"/>
                  </a:srgbClr>
                </a:innerShdw>
              </a:effectLst>
              <a:latin typeface="+mj-lt"/>
            </a:endParaRPr>
          </a:p>
        </p:txBody>
      </p:sp>
      <p:pic>
        <p:nvPicPr>
          <p:cNvPr id="6" name="Picture 5" descr="EVSTiny80.gif"/>
          <p:cNvPicPr>
            <a:picLocks noChangeAspect="1"/>
          </p:cNvPicPr>
          <p:nvPr/>
        </p:nvPicPr>
        <p:blipFill>
          <a:blip r:embed="rId6"/>
          <a:stretch>
            <a:fillRect/>
          </a:stretch>
        </p:blipFill>
        <p:spPr>
          <a:xfrm>
            <a:off x="7388352" y="457200"/>
            <a:ext cx="1533293" cy="381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t="18750" r="46706" b="26042"/>
          <a:stretch>
            <a:fillRect/>
          </a:stretch>
        </p:blipFill>
        <p:spPr bwMode="auto">
          <a:xfrm>
            <a:off x="2286000" y="2438400"/>
            <a:ext cx="5943600" cy="3461657"/>
          </a:xfrm>
          <a:prstGeom prst="rect">
            <a:avLst/>
          </a:prstGeom>
          <a:noFill/>
          <a:ln w="9525">
            <a:solidFill>
              <a:schemeClr val="bg2">
                <a:alpha val="75000"/>
              </a:schemeClr>
            </a:solidFill>
            <a:miter lim="800000"/>
            <a:headEnd/>
            <a:tailEnd/>
          </a:ln>
        </p:spPr>
      </p:pic>
      <p:pic>
        <p:nvPicPr>
          <p:cNvPr id="21505" name="Picture 1"/>
          <p:cNvPicPr>
            <a:picLocks noChangeAspect="1" noChangeArrowheads="1"/>
          </p:cNvPicPr>
          <p:nvPr/>
        </p:nvPicPr>
        <p:blipFill>
          <a:blip r:embed="rId4"/>
          <a:srcRect t="18750" r="60176" b="50000"/>
          <a:stretch>
            <a:fillRect/>
          </a:stretch>
        </p:blipFill>
        <p:spPr bwMode="auto">
          <a:xfrm>
            <a:off x="2743200" y="3276600"/>
            <a:ext cx="5181600" cy="2286000"/>
          </a:xfrm>
          <a:prstGeom prst="rect">
            <a:avLst/>
          </a:prstGeom>
          <a:noFill/>
          <a:ln w="9525">
            <a:solidFill>
              <a:schemeClr val="bg2">
                <a:alpha val="88000"/>
              </a:schemeClr>
            </a:solidFill>
            <a:miter lim="800000"/>
            <a:headEnd/>
            <a:tailEnd/>
          </a:ln>
        </p:spPr>
      </p:pic>
      <p:sp>
        <p:nvSpPr>
          <p:cNvPr id="19458" name="Title 1"/>
          <p:cNvSpPr>
            <a:spLocks noGrp="1"/>
          </p:cNvSpPr>
          <p:nvPr>
            <p:ph type="title"/>
          </p:nvPr>
        </p:nvSpPr>
        <p:spPr>
          <a:xfrm>
            <a:off x="1600200" y="152400"/>
            <a:ext cx="7162800" cy="990600"/>
          </a:xfrm>
        </p:spPr>
        <p:txBody>
          <a:bodyPr/>
          <a:lstStyle/>
          <a:p>
            <a:r>
              <a:rPr lang="en-US" sz="3600" dirty="0" smtClean="0">
                <a:ea typeface="ＭＳ Ｐゴシック"/>
                <a:cs typeface="ＭＳ Ｐゴシック"/>
              </a:rPr>
              <a:t>NCIt ftp site</a:t>
            </a:r>
            <a:r>
              <a:rPr lang="en-US" dirty="0" smtClean="0">
                <a:ea typeface="ＭＳ Ｐゴシック"/>
                <a:cs typeface="ＭＳ Ｐゴシック"/>
              </a:rPr>
              <a:t/>
            </a:r>
            <a:br>
              <a:rPr lang="en-US" dirty="0" smtClean="0">
                <a:ea typeface="ＭＳ Ｐゴシック"/>
                <a:cs typeface="ＭＳ Ｐゴシック"/>
              </a:rPr>
            </a:br>
            <a:r>
              <a:rPr lang="en-US" sz="2800" u="sng" dirty="0" smtClean="0">
                <a:solidFill>
                  <a:schemeClr val="accent5"/>
                </a:solidFill>
                <a:latin typeface="Calibri" pitchFamily="34" charset="0"/>
              </a:rPr>
              <a:t>http://evs.nci.nih.gov/ftp1</a:t>
            </a:r>
            <a:endParaRPr lang="en-US" sz="2800" u="sng" dirty="0" smtClean="0">
              <a:solidFill>
                <a:schemeClr val="accent5"/>
              </a:solidFill>
              <a:ea typeface="ＭＳ Ｐゴシック"/>
              <a:cs typeface="ＭＳ Ｐゴシック"/>
            </a:endParaRPr>
          </a:p>
        </p:txBody>
      </p:sp>
      <p:pic>
        <p:nvPicPr>
          <p:cNvPr id="4" name="Picture 2"/>
          <p:cNvPicPr>
            <a:picLocks noChangeAspect="1" noChangeArrowheads="1"/>
          </p:cNvPicPr>
          <p:nvPr/>
        </p:nvPicPr>
        <p:blipFill>
          <a:blip r:embed="rId5"/>
          <a:srcRect l="625" t="15625" r="48750" b="29688"/>
          <a:stretch>
            <a:fillRect/>
          </a:stretch>
        </p:blipFill>
        <p:spPr bwMode="auto">
          <a:xfrm>
            <a:off x="2057400" y="1905000"/>
            <a:ext cx="6137055" cy="4419600"/>
          </a:xfrm>
          <a:prstGeom prst="rect">
            <a:avLst/>
          </a:prstGeom>
          <a:noFill/>
          <a:ln w="9525">
            <a:solidFill>
              <a:schemeClr val="accent1">
                <a:shade val="50000"/>
              </a:schemeClr>
            </a:solidFill>
            <a:miter lim="800000"/>
            <a:headEnd/>
            <a:tailEnd/>
          </a:ln>
        </p:spPr>
      </p:pic>
      <p:sp>
        <p:nvSpPr>
          <p:cNvPr id="6" name="Rounded Rectangle 5"/>
          <p:cNvSpPr/>
          <p:nvPr/>
        </p:nvSpPr>
        <p:spPr bwMode="auto">
          <a:xfrm>
            <a:off x="3962400" y="3276600"/>
            <a:ext cx="4953000" cy="838200"/>
          </a:xfrm>
          <a:prstGeom prst="roundRect">
            <a:avLst/>
          </a:prstGeom>
          <a:ln>
            <a:solidFill>
              <a:srgbClr val="E1113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E1113E"/>
                </a:solidFill>
                <a:effectLst/>
                <a:latin typeface="Agency FB" pitchFamily="34" charset="0"/>
              </a:rPr>
              <a:t>You can download</a:t>
            </a:r>
            <a:r>
              <a:rPr kumimoji="0" lang="en-US" sz="2200" b="0" i="0" u="none" strike="noStrike" cap="none" normalizeH="0" dirty="0" smtClean="0">
                <a:ln>
                  <a:noFill/>
                </a:ln>
                <a:solidFill>
                  <a:srgbClr val="E1113E"/>
                </a:solidFill>
                <a:effectLst/>
                <a:latin typeface="Agency FB" pitchFamily="34" charset="0"/>
              </a:rPr>
              <a:t> the entire NCIt in various formats</a:t>
            </a: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200" baseline="0" dirty="0" smtClean="0">
              <a:solidFill>
                <a:srgbClr val="E1113E"/>
              </a:solidFill>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rgbClr val="E1113E"/>
              </a:solidFill>
              <a:effectLst/>
              <a:latin typeface="Agency FB"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E1113E"/>
              </a:solidFill>
              <a:effectLst/>
              <a:latin typeface="Agency FB" pitchFamily="34" charset="0"/>
            </a:endParaRPr>
          </a:p>
        </p:txBody>
      </p:sp>
      <p:cxnSp>
        <p:nvCxnSpPr>
          <p:cNvPr id="8" name="Straight Arrow Connector 7"/>
          <p:cNvCxnSpPr>
            <a:stCxn id="6" idx="2"/>
          </p:cNvCxnSpPr>
          <p:nvPr/>
        </p:nvCxnSpPr>
        <p:spPr bwMode="auto">
          <a:xfrm rot="5400000">
            <a:off x="4629150" y="2990850"/>
            <a:ext cx="685800" cy="2933700"/>
          </a:xfrm>
          <a:prstGeom prst="straightConnector1">
            <a:avLst/>
          </a:prstGeom>
          <a:solidFill>
            <a:schemeClr val="accent1"/>
          </a:solidFill>
          <a:ln w="28575" cap="flat" cmpd="sng" algn="ctr">
            <a:solidFill>
              <a:srgbClr val="E1113E"/>
            </a:solidFill>
            <a:prstDash val="solid"/>
            <a:round/>
            <a:headEnd type="none" w="med" len="med"/>
            <a:tailEnd type="arrow"/>
          </a:ln>
          <a:effectLst/>
        </p:spPr>
      </p:cxnSp>
      <p:pic>
        <p:nvPicPr>
          <p:cNvPr id="9" name="Picture 8" descr="EVSTiny80.gif"/>
          <p:cNvPicPr>
            <a:picLocks noChangeAspect="1"/>
          </p:cNvPicPr>
          <p:nvPr/>
        </p:nvPicPr>
        <p:blipFill>
          <a:blip r:embed="rId6"/>
          <a:stretch>
            <a:fillRect/>
          </a:stretch>
        </p:blipFill>
        <p:spPr>
          <a:xfrm>
            <a:off x="7388352" y="457200"/>
            <a:ext cx="1533293"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21505"/>
                                        </p:tgtEl>
                                        <p:attrNameLst>
                                          <p:attrName>style.visibility</p:attrName>
                                        </p:attrNameLst>
                                      </p:cBhvr>
                                      <p:to>
                                        <p:strVal val="visible"/>
                                      </p:to>
                                    </p:set>
                                    <p:anim calcmode="lin" valueType="num">
                                      <p:cBhvr>
                                        <p:cTn id="17" dur="500" fill="hold"/>
                                        <p:tgtEl>
                                          <p:spTgt spid="21505"/>
                                        </p:tgtEl>
                                        <p:attrNameLst>
                                          <p:attrName>ppt_w</p:attrName>
                                        </p:attrNameLst>
                                      </p:cBhvr>
                                      <p:tavLst>
                                        <p:tav tm="0">
                                          <p:val>
                                            <p:fltVal val="0"/>
                                          </p:val>
                                        </p:tav>
                                        <p:tav tm="100000">
                                          <p:val>
                                            <p:strVal val="#ppt_w"/>
                                          </p:val>
                                        </p:tav>
                                      </p:tavLst>
                                    </p:anim>
                                    <p:anim calcmode="lin" valueType="num">
                                      <p:cBhvr>
                                        <p:cTn id="18" dur="500" fill="hold"/>
                                        <p:tgtEl>
                                          <p:spTgt spid="21505"/>
                                        </p:tgtEl>
                                        <p:attrNameLst>
                                          <p:attrName>ppt_h</p:attrName>
                                        </p:attrNameLst>
                                      </p:cBhvr>
                                      <p:tavLst>
                                        <p:tav tm="0">
                                          <p:val>
                                            <p:fltVal val="0"/>
                                          </p:val>
                                        </p:tav>
                                        <p:tav tm="100000">
                                          <p:val>
                                            <p:strVal val="#ppt_h"/>
                                          </p:val>
                                        </p:tav>
                                      </p:tavLst>
                                    </p:anim>
                                    <p:animEffect transition="in" filter="fade">
                                      <p:cBhvr>
                                        <p:cTn id="19" dur="500"/>
                                        <p:tgtEl>
                                          <p:spTgt spid="215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21505"/>
                                        </p:tgtEl>
                                        <p:attrNameLst>
                                          <p:attrName>ppt_w</p:attrName>
                                        </p:attrNameLst>
                                      </p:cBhvr>
                                      <p:tavLst>
                                        <p:tav tm="0">
                                          <p:val>
                                            <p:strVal val="ppt_w"/>
                                          </p:val>
                                        </p:tav>
                                        <p:tav tm="100000">
                                          <p:val>
                                            <p:fltVal val="0"/>
                                          </p:val>
                                        </p:tav>
                                      </p:tavLst>
                                    </p:anim>
                                    <p:anim calcmode="lin" valueType="num">
                                      <p:cBhvr>
                                        <p:cTn id="24" dur="500"/>
                                        <p:tgtEl>
                                          <p:spTgt spid="21505"/>
                                        </p:tgtEl>
                                        <p:attrNameLst>
                                          <p:attrName>ppt_h</p:attrName>
                                        </p:attrNameLst>
                                      </p:cBhvr>
                                      <p:tavLst>
                                        <p:tav tm="0">
                                          <p:val>
                                            <p:strVal val="ppt_h"/>
                                          </p:val>
                                        </p:tav>
                                        <p:tav tm="100000">
                                          <p:val>
                                            <p:fltVal val="0"/>
                                          </p:val>
                                        </p:tav>
                                      </p:tavLst>
                                    </p:anim>
                                    <p:animEffect transition="out" filter="fade">
                                      <p:cBhvr>
                                        <p:cTn id="25" dur="500"/>
                                        <p:tgtEl>
                                          <p:spTgt spid="21505"/>
                                        </p:tgtEl>
                                      </p:cBhvr>
                                    </p:animEffect>
                                    <p:set>
                                      <p:cBhvr>
                                        <p:cTn id="26" dur="1" fill="hold">
                                          <p:stCondLst>
                                            <p:cond delay="499"/>
                                          </p:stCondLst>
                                        </p:cTn>
                                        <p:tgtEl>
                                          <p:spTgt spid="21505"/>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1506"/>
                                        </p:tgtEl>
                                        <p:attrNameLst>
                                          <p:attrName>style.visibility</p:attrName>
                                        </p:attrNameLst>
                                      </p:cBhvr>
                                      <p:to>
                                        <p:strVal val="visible"/>
                                      </p:to>
                                    </p:set>
                                    <p:anim calcmode="lin" valueType="num">
                                      <p:cBhvr>
                                        <p:cTn id="29" dur="500" fill="hold"/>
                                        <p:tgtEl>
                                          <p:spTgt spid="21506"/>
                                        </p:tgtEl>
                                        <p:attrNameLst>
                                          <p:attrName>ppt_w</p:attrName>
                                        </p:attrNameLst>
                                      </p:cBhvr>
                                      <p:tavLst>
                                        <p:tav tm="0">
                                          <p:val>
                                            <p:fltVal val="0"/>
                                          </p:val>
                                        </p:tav>
                                        <p:tav tm="100000">
                                          <p:val>
                                            <p:strVal val="#ppt_w"/>
                                          </p:val>
                                        </p:tav>
                                      </p:tavLst>
                                    </p:anim>
                                    <p:anim calcmode="lin" valueType="num">
                                      <p:cBhvr>
                                        <p:cTn id="30" dur="500" fill="hold"/>
                                        <p:tgtEl>
                                          <p:spTgt spid="21506"/>
                                        </p:tgtEl>
                                        <p:attrNameLst>
                                          <p:attrName>ppt_h</p:attrName>
                                        </p:attrNameLst>
                                      </p:cBhvr>
                                      <p:tavLst>
                                        <p:tav tm="0">
                                          <p:val>
                                            <p:fltVal val="0"/>
                                          </p:val>
                                        </p:tav>
                                        <p:tav tm="100000">
                                          <p:val>
                                            <p:strVal val="#ppt_h"/>
                                          </p:val>
                                        </p:tav>
                                      </p:tavLst>
                                    </p:anim>
                                    <p:animEffect transition="in" filter="fade">
                                      <p:cBhvr>
                                        <p:cTn id="3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dirty="0" smtClean="0">
                <a:ea typeface="ＭＳ Ｐゴシック"/>
                <a:cs typeface="ＭＳ Ｐゴシック"/>
              </a:rPr>
              <a:t>Shared </a:t>
            </a:r>
            <a:r>
              <a:rPr lang="en-US" sz="3600" baseline="0" dirty="0" smtClean="0">
                <a:ea typeface="ＭＳ Ｐゴシック"/>
                <a:cs typeface="ＭＳ Ｐゴシック"/>
              </a:rPr>
              <a:t>Content Standards</a:t>
            </a:r>
            <a:endParaRPr lang="en-US" sz="3600" dirty="0" smtClean="0">
              <a:ea typeface="ＭＳ Ｐゴシック"/>
              <a:cs typeface="ＭＳ Ｐゴシック"/>
            </a:endParaRPr>
          </a:p>
        </p:txBody>
      </p:sp>
      <p:pic>
        <p:nvPicPr>
          <p:cNvPr id="33" name="Picture 32" descr="CDISClogo.gif"/>
          <p:cNvPicPr>
            <a:picLocks noChangeAspect="1"/>
          </p:cNvPicPr>
          <p:nvPr/>
        </p:nvPicPr>
        <p:blipFill>
          <a:blip r:embed="rId3"/>
          <a:srcRect t="4286" r="65610" b="27143"/>
          <a:stretch>
            <a:fillRect/>
          </a:stretch>
        </p:blipFill>
        <p:spPr>
          <a:xfrm>
            <a:off x="6096000" y="2971800"/>
            <a:ext cx="1809750" cy="762000"/>
          </a:xfrm>
          <a:prstGeom prst="rect">
            <a:avLst/>
          </a:prstGeom>
        </p:spPr>
      </p:pic>
      <p:pic>
        <p:nvPicPr>
          <p:cNvPr id="34" name="Picture 33" descr="img_fdagov_hp_logo_type.png"/>
          <p:cNvPicPr>
            <a:picLocks noChangeAspect="1"/>
          </p:cNvPicPr>
          <p:nvPr/>
        </p:nvPicPr>
        <p:blipFill>
          <a:blip r:embed="rId4"/>
          <a:srcRect r="78202" b="-5263"/>
          <a:stretch>
            <a:fillRect/>
          </a:stretch>
        </p:blipFill>
        <p:spPr>
          <a:xfrm>
            <a:off x="4648200" y="3048000"/>
            <a:ext cx="1066800" cy="533400"/>
          </a:xfrm>
          <a:prstGeom prst="rect">
            <a:avLst/>
          </a:prstGeom>
        </p:spPr>
      </p:pic>
      <p:pic>
        <p:nvPicPr>
          <p:cNvPr id="40" name="Picture 39" descr="nihlogo.tiff"/>
          <p:cNvPicPr>
            <a:picLocks noChangeAspect="1"/>
          </p:cNvPicPr>
          <p:nvPr/>
        </p:nvPicPr>
        <p:blipFill>
          <a:blip r:embed="rId5"/>
          <a:stretch>
            <a:fillRect/>
          </a:stretch>
        </p:blipFill>
        <p:spPr>
          <a:xfrm>
            <a:off x="2895600" y="3048000"/>
            <a:ext cx="1066799" cy="682831"/>
          </a:xfrm>
          <a:prstGeom prst="rect">
            <a:avLst/>
          </a:prstGeom>
        </p:spPr>
      </p:pic>
      <p:pic>
        <p:nvPicPr>
          <p:cNvPr id="70" name="Picture 69" descr="thesaurus_browser_logo.jpg"/>
          <p:cNvPicPr>
            <a:picLocks noChangeAspect="1"/>
          </p:cNvPicPr>
          <p:nvPr/>
        </p:nvPicPr>
        <p:blipFill>
          <a:blip r:embed="rId6"/>
          <a:stretch>
            <a:fillRect/>
          </a:stretch>
        </p:blipFill>
        <p:spPr>
          <a:xfrm>
            <a:off x="2971800" y="1600200"/>
            <a:ext cx="4724400" cy="9239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1" name="Right Arrow 70"/>
          <p:cNvSpPr/>
          <p:nvPr/>
        </p:nvSpPr>
        <p:spPr bwMode="auto">
          <a:xfrm rot="16200000">
            <a:off x="6713835" y="2671823"/>
            <a:ext cx="381000" cy="228600"/>
          </a:xfrm>
          <a:prstGeom prst="rightArrow">
            <a:avLst/>
          </a:prstGeom>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rgbClr val="FF820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chemeClr val="bg1">
                      <a:lumMod val="50000"/>
                    </a:schemeClr>
                  </a:gs>
                </a:gsLst>
                <a:lin ang="5400000" scaled="0"/>
              </a:gradFill>
              <a:effectLst/>
              <a:latin typeface="Times" pitchFamily="-107" charset="0"/>
            </a:endParaRPr>
          </a:p>
        </p:txBody>
      </p:sp>
      <p:sp>
        <p:nvSpPr>
          <p:cNvPr id="72" name="Right Arrow 71"/>
          <p:cNvSpPr/>
          <p:nvPr/>
        </p:nvSpPr>
        <p:spPr bwMode="auto">
          <a:xfrm rot="16200000">
            <a:off x="4995218" y="2666999"/>
            <a:ext cx="381000" cy="228600"/>
          </a:xfrm>
          <a:prstGeom prst="rightArrow">
            <a:avLst/>
          </a:prstGeom>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rgbClr val="FF820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chemeClr val="bg1">
                      <a:lumMod val="50000"/>
                    </a:schemeClr>
                  </a:gs>
                </a:gsLst>
                <a:lin ang="5400000" scaled="0"/>
              </a:gradFill>
              <a:effectLst/>
              <a:latin typeface="Times" pitchFamily="-107" charset="0"/>
            </a:endParaRPr>
          </a:p>
        </p:txBody>
      </p:sp>
      <p:sp>
        <p:nvSpPr>
          <p:cNvPr id="73" name="Right Arrow 72"/>
          <p:cNvSpPr/>
          <p:nvPr/>
        </p:nvSpPr>
        <p:spPr bwMode="auto">
          <a:xfrm rot="16200000">
            <a:off x="3276600" y="2667000"/>
            <a:ext cx="381000" cy="228600"/>
          </a:xfrm>
          <a:prstGeom prst="rightArrow">
            <a:avLst/>
          </a:prstGeom>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rgbClr val="FF820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chemeClr val="bg1">
                      <a:lumMod val="50000"/>
                    </a:schemeClr>
                  </a:gs>
                </a:gsLst>
                <a:lin ang="5400000" scaled="0"/>
              </a:gradFill>
              <a:effectLst/>
              <a:latin typeface="Times" pitchFamily="-107" charset="0"/>
            </a:endParaRPr>
          </a:p>
        </p:txBody>
      </p:sp>
      <p:pic>
        <p:nvPicPr>
          <p:cNvPr id="14" name="Picture 13" descr="EVSTiny80.gif"/>
          <p:cNvPicPr>
            <a:picLocks noChangeAspect="1"/>
          </p:cNvPicPr>
          <p:nvPr/>
        </p:nvPicPr>
        <p:blipFill>
          <a:blip r:embed="rId7"/>
          <a:stretch>
            <a:fillRect/>
          </a:stretch>
        </p:blipFill>
        <p:spPr>
          <a:xfrm>
            <a:off x="7388352" y="457200"/>
            <a:ext cx="1533293" cy="381000"/>
          </a:xfrm>
          <a:prstGeom prst="rect">
            <a:avLst/>
          </a:prstGeom>
        </p:spPr>
      </p:pic>
      <p:sp>
        <p:nvSpPr>
          <p:cNvPr id="15" name="Rectangle 14"/>
          <p:cNvSpPr/>
          <p:nvPr/>
        </p:nvSpPr>
        <p:spPr>
          <a:xfrm>
            <a:off x="2819400" y="3810000"/>
            <a:ext cx="1263611" cy="2800767"/>
          </a:xfrm>
          <a:prstGeom prst="rect">
            <a:avLst/>
          </a:prstGeom>
          <a:noFill/>
        </p:spPr>
        <p:txBody>
          <a:bodyPr wrap="square" lIns="91440" tIns="45720" rIns="91440" bIns="45720">
            <a:spAutoFit/>
          </a:bodyPr>
          <a:lstStyle/>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NICHD NHLBI </a:t>
            </a:r>
          </a:p>
          <a:p>
            <a:r>
              <a:rPr lang="en-US" sz="2200" b="1" dirty="0" smtClean="0">
                <a:ln w="1905"/>
                <a:solidFill>
                  <a:srgbClr val="C00000"/>
                </a:solidFill>
                <a:effectLst>
                  <a:innerShdw blurRad="69850" dist="43180" dir="5400000">
                    <a:srgbClr val="000000">
                      <a:alpha val="65000"/>
                    </a:srgbClr>
                  </a:innerShdw>
                </a:effectLst>
                <a:latin typeface="Agency FB" pitchFamily="34" charset="0"/>
              </a:rPr>
              <a:t>NINDS</a:t>
            </a:r>
          </a:p>
          <a:p>
            <a:r>
              <a:rPr lang="en-US" sz="2200" b="1" dirty="0" smtClean="0">
                <a:ln w="1905"/>
                <a:solidFill>
                  <a:srgbClr val="C00000"/>
                </a:solidFill>
                <a:effectLst>
                  <a:innerShdw blurRad="69850" dist="43180" dir="5400000">
                    <a:srgbClr val="000000">
                      <a:alpha val="65000"/>
                    </a:srgbClr>
                  </a:innerShdw>
                </a:effectLst>
                <a:latin typeface="Agency FB" pitchFamily="34" charset="0"/>
              </a:rPr>
              <a:t>NLM</a:t>
            </a:r>
          </a:p>
          <a:p>
            <a:r>
              <a:rPr lang="en-US" sz="2200" b="1" dirty="0" smtClean="0">
                <a:ln w="1905"/>
                <a:solidFill>
                  <a:srgbClr val="C00000"/>
                </a:solidFill>
                <a:effectLst>
                  <a:innerShdw blurRad="69850" dist="43180" dir="5400000">
                    <a:srgbClr val="000000">
                      <a:alpha val="65000"/>
                    </a:srgbClr>
                  </a:innerShdw>
                </a:effectLst>
                <a:latin typeface="Agency FB" pitchFamily="34" charset="0"/>
              </a:rPr>
              <a:t>NIH “Roadmap”</a:t>
            </a:r>
          </a:p>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caBIG </a:t>
            </a:r>
            <a:endParaRPr lang="en-US" b="1" cap="none" spc="0" dirty="0">
              <a:ln w="1905"/>
              <a:solidFill>
                <a:srgbClr val="C00000"/>
              </a:solidFill>
              <a:effectLst>
                <a:innerShdw blurRad="69850" dist="43180" dir="5400000">
                  <a:srgbClr val="000000">
                    <a:alpha val="65000"/>
                  </a:srgbClr>
                </a:innerShdw>
              </a:effectLst>
            </a:endParaRPr>
          </a:p>
        </p:txBody>
      </p:sp>
      <p:sp>
        <p:nvSpPr>
          <p:cNvPr id="16" name="Rectangle 15"/>
          <p:cNvSpPr/>
          <p:nvPr/>
        </p:nvSpPr>
        <p:spPr>
          <a:xfrm>
            <a:off x="4572000" y="3810000"/>
            <a:ext cx="1905000" cy="2800767"/>
          </a:xfrm>
          <a:prstGeom prst="rect">
            <a:avLst/>
          </a:prstGeom>
          <a:noFill/>
        </p:spPr>
        <p:txBody>
          <a:bodyPr wrap="square" lIns="91440" tIns="45720" rIns="91440" bIns="45720">
            <a:spAutoFit/>
          </a:bodyPr>
          <a:lstStyle/>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UNIIs</a:t>
            </a:r>
          </a:p>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ICSR</a:t>
            </a:r>
          </a:p>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SPL</a:t>
            </a:r>
          </a:p>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RPS </a:t>
            </a:r>
            <a:endParaRPr lang="en-US" sz="2200" b="1" dirty="0" smtClean="0">
              <a:ln w="1905"/>
              <a:solidFill>
                <a:srgbClr val="C00000"/>
              </a:solidFill>
              <a:effectLst>
                <a:innerShdw blurRad="69850" dist="43180" dir="5400000">
                  <a:srgbClr val="000000">
                    <a:alpha val="65000"/>
                  </a:srgbClr>
                </a:innerShdw>
              </a:effectLst>
              <a:latin typeface="Agency FB" pitchFamily="34" charset="0"/>
            </a:endParaRPr>
          </a:p>
          <a:p>
            <a:r>
              <a:rPr lang="en-US" sz="2200" b="1" dirty="0" smtClean="0">
                <a:ln w="1905"/>
                <a:solidFill>
                  <a:srgbClr val="C00000"/>
                </a:solidFill>
                <a:effectLst>
                  <a:innerShdw blurRad="69850" dist="43180" dir="5400000">
                    <a:srgbClr val="000000">
                      <a:alpha val="65000"/>
                    </a:srgbClr>
                  </a:innerShdw>
                </a:effectLst>
                <a:latin typeface="Agency FB" pitchFamily="34" charset="0"/>
              </a:rPr>
              <a:t>CDRH</a:t>
            </a:r>
            <a:endParaRPr lang="en-US" sz="2200" b="1" cap="none" spc="0" dirty="0" smtClean="0">
              <a:ln w="1905"/>
              <a:solidFill>
                <a:srgbClr val="C00000"/>
              </a:solidFill>
              <a:effectLst>
                <a:innerShdw blurRad="69850" dist="43180" dir="5400000">
                  <a:srgbClr val="000000">
                    <a:alpha val="65000"/>
                  </a:srgbClr>
                </a:innerShdw>
              </a:effectLst>
              <a:latin typeface="Agency FB" pitchFamily="34" charset="0"/>
            </a:endParaRPr>
          </a:p>
          <a:p>
            <a:r>
              <a:rPr lang="en-US" sz="2200" b="1" cap="none" spc="0" dirty="0" smtClean="0">
                <a:ln w="1905"/>
                <a:solidFill>
                  <a:srgbClr val="C00000"/>
                </a:solidFill>
                <a:effectLst>
                  <a:innerShdw blurRad="69850" dist="43180" dir="5400000">
                    <a:srgbClr val="000000">
                      <a:alpha val="65000"/>
                    </a:srgbClr>
                  </a:innerShdw>
                </a:effectLst>
                <a:latin typeface="Agency FB" pitchFamily="34" charset="0"/>
              </a:rPr>
              <a:t>Admin Procedures</a:t>
            </a:r>
          </a:p>
          <a:p>
            <a:r>
              <a:rPr lang="en-US" sz="2200" b="1" dirty="0" smtClean="0">
                <a:ln w="1905"/>
                <a:solidFill>
                  <a:srgbClr val="C00000"/>
                </a:solidFill>
                <a:effectLst>
                  <a:innerShdw blurRad="69850" dist="43180" dir="5400000">
                    <a:srgbClr val="000000">
                      <a:alpha val="65000"/>
                    </a:srgbClr>
                  </a:innerShdw>
                </a:effectLst>
                <a:latin typeface="Agency FB" pitchFamily="34" charset="0"/>
              </a:rPr>
              <a:t>Other</a:t>
            </a:r>
            <a:endParaRPr lang="en-US" sz="2200" b="1" cap="none" spc="0" dirty="0">
              <a:ln w="1905"/>
              <a:solidFill>
                <a:srgbClr val="C00000"/>
              </a:solidFill>
              <a:effectLst>
                <a:innerShdw blurRad="69850" dist="43180" dir="5400000">
                  <a:srgbClr val="000000">
                    <a:alpha val="65000"/>
                  </a:srgbClr>
                </a:innerShdw>
              </a:effectLst>
            </a:endParaRPr>
          </a:p>
        </p:txBody>
      </p:sp>
      <p:sp>
        <p:nvSpPr>
          <p:cNvPr id="17" name="Rectangle 16"/>
          <p:cNvSpPr/>
          <p:nvPr/>
        </p:nvSpPr>
        <p:spPr>
          <a:xfrm>
            <a:off x="6705600" y="3810000"/>
            <a:ext cx="1295400" cy="1938992"/>
          </a:xfrm>
          <a:prstGeom prst="rect">
            <a:avLst/>
          </a:prstGeom>
          <a:noFill/>
        </p:spPr>
        <p:txBody>
          <a:bodyPr wrap="square" lIns="91440" tIns="45720" rIns="91440" bIns="45720">
            <a:spAutoFit/>
          </a:bodyPr>
          <a:lstStyle/>
          <a:p>
            <a:r>
              <a:rPr lang="en-US" sz="2000" b="1" cap="none" spc="0" dirty="0" smtClean="0">
                <a:ln w="1905"/>
                <a:solidFill>
                  <a:srgbClr val="C00000"/>
                </a:solidFill>
                <a:effectLst>
                  <a:innerShdw blurRad="69850" dist="43180" dir="5400000">
                    <a:srgbClr val="000000">
                      <a:alpha val="65000"/>
                    </a:srgbClr>
                  </a:innerShdw>
                </a:effectLst>
                <a:latin typeface="Agency FB" pitchFamily="34" charset="0"/>
              </a:rPr>
              <a:t>SDTM CDASH SEND </a:t>
            </a:r>
            <a:r>
              <a:rPr lang="en-US" sz="2000" b="1" cap="none" spc="0" dirty="0" err="1" smtClean="0">
                <a:ln w="1905"/>
                <a:solidFill>
                  <a:srgbClr val="C00000"/>
                </a:solidFill>
                <a:effectLst>
                  <a:innerShdw blurRad="69850" dist="43180" dir="5400000">
                    <a:srgbClr val="000000">
                      <a:alpha val="65000"/>
                    </a:srgbClr>
                  </a:innerShdw>
                </a:effectLst>
                <a:latin typeface="Agency FB" pitchFamily="34" charset="0"/>
              </a:rPr>
              <a:t>ADaM</a:t>
            </a:r>
            <a:r>
              <a:rPr lang="en-US" sz="2000" b="1" cap="none" spc="0" dirty="0" smtClean="0">
                <a:ln w="1905"/>
                <a:solidFill>
                  <a:srgbClr val="C00000"/>
                </a:solidFill>
                <a:effectLst>
                  <a:innerShdw blurRad="69850" dist="43180" dir="5400000">
                    <a:srgbClr val="000000">
                      <a:alpha val="65000"/>
                    </a:srgbClr>
                  </a:innerShdw>
                </a:effectLst>
                <a:latin typeface="Agency FB" pitchFamily="34" charset="0"/>
              </a:rPr>
              <a:t> </a:t>
            </a:r>
          </a:p>
          <a:p>
            <a:r>
              <a:rPr lang="en-US" sz="2000" b="1" dirty="0" smtClean="0">
                <a:ln w="1905"/>
                <a:solidFill>
                  <a:srgbClr val="C00000"/>
                </a:solidFill>
                <a:effectLst>
                  <a:innerShdw blurRad="69850" dist="43180" dir="5400000">
                    <a:srgbClr val="000000">
                      <a:alpha val="65000"/>
                    </a:srgbClr>
                  </a:innerShdw>
                </a:effectLst>
                <a:latin typeface="Agency FB" pitchFamily="34" charset="0"/>
              </a:rPr>
              <a:t>Glossary</a:t>
            </a:r>
          </a:p>
          <a:p>
            <a:r>
              <a:rPr lang="en-US" sz="2000" b="1" cap="none" spc="0" dirty="0" smtClean="0">
                <a:ln w="1905"/>
                <a:solidFill>
                  <a:srgbClr val="C00000"/>
                </a:solidFill>
                <a:effectLst>
                  <a:innerShdw blurRad="69850" dist="43180" dir="5400000">
                    <a:srgbClr val="000000">
                      <a:alpha val="65000"/>
                    </a:srgbClr>
                  </a:innerShdw>
                </a:effectLst>
                <a:latin typeface="Agency FB" pitchFamily="34" charset="0"/>
              </a:rPr>
              <a:t>SHARE </a:t>
            </a:r>
            <a:endParaRPr lang="en-US" sz="2000" b="1" cap="none" spc="0" dirty="0">
              <a:ln w="1905"/>
              <a:solidFill>
                <a:srgbClr val="C00000"/>
              </a:solidFill>
              <a:effectLst>
                <a:innerShdw blurRad="69850" dist="43180" dir="5400000">
                  <a:srgbClr val="000000">
                    <a:alpha val="65000"/>
                  </a:srgbClr>
                </a:innerShdw>
              </a:effectLst>
            </a:endParaRPr>
          </a:p>
        </p:txBody>
      </p:sp>
      <p:sp>
        <p:nvSpPr>
          <p:cNvPr id="18" name="Rectangle 17"/>
          <p:cNvSpPr/>
          <p:nvPr/>
        </p:nvSpPr>
        <p:spPr>
          <a:xfrm>
            <a:off x="6705600" y="5334000"/>
            <a:ext cx="1954508" cy="1323439"/>
          </a:xfrm>
          <a:prstGeom prst="rect">
            <a:avLst/>
          </a:prstGeom>
          <a:noFill/>
        </p:spPr>
        <p:txBody>
          <a:bodyPr wrap="square" lIns="91440" tIns="45720" rIns="91440" bIns="45720">
            <a:spAutoFit/>
          </a:bodyPr>
          <a:lstStyle/>
          <a:p>
            <a:endParaRPr lang="en-US" sz="2000" b="1" cap="none" spc="0" dirty="0" smtClean="0">
              <a:ln w="1905"/>
              <a:solidFill>
                <a:srgbClr val="C00000"/>
              </a:solidFill>
              <a:effectLst>
                <a:innerShdw blurRad="69850" dist="43180" dir="5400000">
                  <a:srgbClr val="000000">
                    <a:alpha val="65000"/>
                  </a:srgbClr>
                </a:innerShdw>
              </a:effectLst>
              <a:latin typeface="Agency FB" pitchFamily="34" charset="0"/>
            </a:endParaRPr>
          </a:p>
          <a:p>
            <a:r>
              <a:rPr lang="en-US" sz="2000" b="1" cap="none" spc="0" dirty="0" smtClean="0">
                <a:ln w="1905"/>
                <a:solidFill>
                  <a:srgbClr val="C00000"/>
                </a:solidFill>
                <a:effectLst>
                  <a:innerShdw blurRad="69850" dist="43180" dir="5400000">
                    <a:srgbClr val="000000">
                      <a:alpha val="65000"/>
                    </a:srgbClr>
                  </a:innerShdw>
                </a:effectLst>
                <a:latin typeface="Agency FB" pitchFamily="34" charset="0"/>
              </a:rPr>
              <a:t>Therapeutic Area Standards</a:t>
            </a:r>
            <a:endParaRPr lang="en-US" sz="2000" b="1" cap="none" spc="0" dirty="0">
              <a:ln w="1905"/>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114300"/>
            <a:ext cx="7391400" cy="1143000"/>
          </a:xfrm>
        </p:spPr>
        <p:txBody>
          <a:bodyPr/>
          <a:lstStyle/>
          <a:p>
            <a:r>
              <a:rPr lang="en-US" sz="3400" dirty="0" smtClean="0">
                <a:ea typeface="ＭＳ Ｐゴシック"/>
                <a:cs typeface="ＭＳ Ｐゴシック"/>
              </a:rPr>
              <a:t>Consolidated</a:t>
            </a:r>
            <a:r>
              <a:rPr lang="en-US" sz="3400" baseline="0" dirty="0" smtClean="0">
                <a:ea typeface="ＭＳ Ｐゴシック"/>
                <a:cs typeface="ＭＳ Ｐゴシック"/>
              </a:rPr>
              <a:t> Content Services</a:t>
            </a:r>
            <a:endParaRPr lang="en-US" sz="3400" dirty="0" smtClean="0">
              <a:ea typeface="ＭＳ Ｐゴシック"/>
              <a:cs typeface="ＭＳ Ｐゴシック"/>
            </a:endParaRPr>
          </a:p>
        </p:txBody>
      </p:sp>
      <p:pic>
        <p:nvPicPr>
          <p:cNvPr id="5" name="Picture 4" descr="Janus_coin.png"/>
          <p:cNvPicPr>
            <a:picLocks noChangeAspect="1"/>
          </p:cNvPicPr>
          <p:nvPr/>
        </p:nvPicPr>
        <p:blipFill>
          <a:blip r:embed="rId3"/>
          <a:stretch>
            <a:fillRect/>
          </a:stretch>
        </p:blipFill>
        <p:spPr>
          <a:xfrm>
            <a:off x="4419600" y="5181600"/>
            <a:ext cx="1524000" cy="15352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CDISClogo.gif"/>
          <p:cNvPicPr>
            <a:picLocks noChangeAspect="1"/>
          </p:cNvPicPr>
          <p:nvPr/>
        </p:nvPicPr>
        <p:blipFill>
          <a:blip r:embed="rId4"/>
          <a:srcRect t="4286" r="65610" b="27143"/>
          <a:stretch>
            <a:fillRect/>
          </a:stretch>
        </p:blipFill>
        <p:spPr>
          <a:xfrm>
            <a:off x="1371600" y="4191000"/>
            <a:ext cx="1266826" cy="533400"/>
          </a:xfrm>
          <a:prstGeom prst="rect">
            <a:avLst/>
          </a:prstGeom>
        </p:spPr>
      </p:pic>
      <p:pic>
        <p:nvPicPr>
          <p:cNvPr id="34" name="Picture 33" descr="img_fdagov_hp_logo_type.png"/>
          <p:cNvPicPr>
            <a:picLocks noChangeAspect="1"/>
          </p:cNvPicPr>
          <p:nvPr/>
        </p:nvPicPr>
        <p:blipFill>
          <a:blip r:embed="rId5"/>
          <a:srcRect r="78202" b="-5263"/>
          <a:stretch>
            <a:fillRect/>
          </a:stretch>
        </p:blipFill>
        <p:spPr>
          <a:xfrm>
            <a:off x="2590800" y="1447800"/>
            <a:ext cx="914400" cy="457200"/>
          </a:xfrm>
          <a:prstGeom prst="rect">
            <a:avLst/>
          </a:prstGeom>
        </p:spPr>
      </p:pic>
      <p:pic>
        <p:nvPicPr>
          <p:cNvPr id="35" name="Picture 34" descr="EVSlogo.jpg"/>
          <p:cNvPicPr>
            <a:picLocks noChangeAspect="1"/>
          </p:cNvPicPr>
          <p:nvPr/>
        </p:nvPicPr>
        <p:blipFill>
          <a:blip r:embed="rId6"/>
          <a:srcRect r="56154"/>
          <a:stretch>
            <a:fillRect/>
          </a:stretch>
        </p:blipFill>
        <p:spPr>
          <a:xfrm>
            <a:off x="4495800" y="4267200"/>
            <a:ext cx="1541931" cy="457200"/>
          </a:xfrm>
          <a:prstGeom prst="rect">
            <a:avLst/>
          </a:prstGeom>
        </p:spPr>
      </p:pic>
      <p:pic>
        <p:nvPicPr>
          <p:cNvPr id="36" name="Picture 35" descr="HL7logo.gif"/>
          <p:cNvPicPr>
            <a:picLocks noChangeAspect="1"/>
          </p:cNvPicPr>
          <p:nvPr/>
        </p:nvPicPr>
        <p:blipFill>
          <a:blip r:embed="rId7"/>
          <a:srcRect b="15842"/>
          <a:stretch>
            <a:fillRect/>
          </a:stretch>
        </p:blipFill>
        <p:spPr>
          <a:xfrm>
            <a:off x="8153400" y="1524000"/>
            <a:ext cx="762000" cy="457200"/>
          </a:xfrm>
          <a:prstGeom prst="rect">
            <a:avLst/>
          </a:prstGeom>
        </p:spPr>
      </p:pic>
      <p:pic>
        <p:nvPicPr>
          <p:cNvPr id="37" name="Picture 36" descr="banner_nci_logo_1.gif"/>
          <p:cNvPicPr>
            <a:picLocks noChangeAspect="1"/>
          </p:cNvPicPr>
          <p:nvPr/>
        </p:nvPicPr>
        <p:blipFill>
          <a:blip r:embed="rId8"/>
          <a:srcRect r="7692"/>
          <a:stretch>
            <a:fillRect/>
          </a:stretch>
        </p:blipFill>
        <p:spPr>
          <a:xfrm>
            <a:off x="1676400" y="2209800"/>
            <a:ext cx="838200" cy="558800"/>
          </a:xfrm>
          <a:prstGeom prst="rect">
            <a:avLst/>
          </a:prstGeom>
        </p:spPr>
      </p:pic>
      <p:pic>
        <p:nvPicPr>
          <p:cNvPr id="40" name="Picture 39" descr="nihlogo.tiff"/>
          <p:cNvPicPr>
            <a:picLocks noChangeAspect="1"/>
          </p:cNvPicPr>
          <p:nvPr/>
        </p:nvPicPr>
        <p:blipFill>
          <a:blip r:embed="rId9"/>
          <a:stretch>
            <a:fillRect/>
          </a:stretch>
        </p:blipFill>
        <p:spPr>
          <a:xfrm>
            <a:off x="1676400" y="1371599"/>
            <a:ext cx="762000" cy="682831"/>
          </a:xfrm>
          <a:prstGeom prst="rect">
            <a:avLst/>
          </a:prstGeom>
        </p:spPr>
      </p:pic>
      <p:pic>
        <p:nvPicPr>
          <p:cNvPr id="22" name="Picture 21" descr="EVSTermsBrowserTile.gif"/>
          <p:cNvPicPr>
            <a:picLocks noChangeAspect="1"/>
          </p:cNvPicPr>
          <p:nvPr/>
        </p:nvPicPr>
        <p:blipFill>
          <a:blip r:embed="rId10"/>
          <a:stretch>
            <a:fillRect/>
          </a:stretch>
        </p:blipFill>
        <p:spPr>
          <a:xfrm>
            <a:off x="4724400" y="3733800"/>
            <a:ext cx="914400" cy="451263"/>
          </a:xfrm>
          <a:prstGeom prst="rect">
            <a:avLst/>
          </a:prstGeom>
          <a:ln>
            <a:solidFill>
              <a:srgbClr val="C00000"/>
            </a:solidFill>
          </a:ln>
        </p:spPr>
      </p:pic>
      <p:pic>
        <p:nvPicPr>
          <p:cNvPr id="23" name="Picture 22" descr="NCItTile.jpg"/>
          <p:cNvPicPr>
            <a:picLocks noChangeAspect="1"/>
          </p:cNvPicPr>
          <p:nvPr/>
        </p:nvPicPr>
        <p:blipFill>
          <a:blip r:embed="rId11"/>
          <a:stretch>
            <a:fillRect/>
          </a:stretch>
        </p:blipFill>
        <p:spPr>
          <a:xfrm>
            <a:off x="3657600" y="2971800"/>
            <a:ext cx="1080837" cy="533400"/>
          </a:xfrm>
          <a:prstGeom prst="rect">
            <a:avLst/>
          </a:prstGeom>
          <a:ln>
            <a:solidFill>
              <a:srgbClr val="C00000"/>
            </a:solidFill>
          </a:ln>
        </p:spPr>
      </p:pic>
      <p:pic>
        <p:nvPicPr>
          <p:cNvPr id="26" name="Picture 25" descr="NCImTile.gif"/>
          <p:cNvPicPr>
            <a:picLocks noChangeAspect="1"/>
          </p:cNvPicPr>
          <p:nvPr/>
        </p:nvPicPr>
        <p:blipFill>
          <a:blip r:embed="rId12"/>
          <a:stretch>
            <a:fillRect/>
          </a:stretch>
        </p:blipFill>
        <p:spPr>
          <a:xfrm>
            <a:off x="5638800" y="2971800"/>
            <a:ext cx="1107407" cy="533400"/>
          </a:xfrm>
          <a:prstGeom prst="rect">
            <a:avLst/>
          </a:prstGeom>
          <a:ln>
            <a:solidFill>
              <a:srgbClr val="C00000"/>
            </a:solidFill>
          </a:ln>
        </p:spPr>
      </p:pic>
      <p:pic>
        <p:nvPicPr>
          <p:cNvPr id="43" name="Picture 42" descr="loinc.tiff"/>
          <p:cNvPicPr>
            <a:picLocks noChangeAspect="1"/>
          </p:cNvPicPr>
          <p:nvPr/>
        </p:nvPicPr>
        <p:blipFill>
          <a:blip r:embed="rId13"/>
          <a:srcRect r="28309" b="32632"/>
          <a:stretch>
            <a:fillRect/>
          </a:stretch>
        </p:blipFill>
        <p:spPr>
          <a:xfrm>
            <a:off x="6934200" y="1524000"/>
            <a:ext cx="1066800" cy="304800"/>
          </a:xfrm>
          <a:prstGeom prst="rect">
            <a:avLst/>
          </a:prstGeom>
        </p:spPr>
      </p:pic>
      <p:pic>
        <p:nvPicPr>
          <p:cNvPr id="44" name="Picture 43" descr="webBanner_small.jpg"/>
          <p:cNvPicPr>
            <a:picLocks noChangeAspect="1"/>
          </p:cNvPicPr>
          <p:nvPr/>
        </p:nvPicPr>
        <p:blipFill>
          <a:blip r:embed="rId14"/>
          <a:srcRect r="74727"/>
          <a:stretch>
            <a:fillRect/>
          </a:stretch>
        </p:blipFill>
        <p:spPr>
          <a:xfrm>
            <a:off x="8229600" y="3048000"/>
            <a:ext cx="607726" cy="533400"/>
          </a:xfrm>
          <a:prstGeom prst="rect">
            <a:avLst/>
          </a:prstGeom>
          <a:ln>
            <a:solidFill>
              <a:schemeClr val="bg2">
                <a:lumMod val="75000"/>
              </a:schemeClr>
            </a:solidFill>
          </a:ln>
        </p:spPr>
      </p:pic>
      <p:sp>
        <p:nvSpPr>
          <p:cNvPr id="45" name="TextBox 44"/>
          <p:cNvSpPr txBox="1"/>
          <p:nvPr/>
        </p:nvSpPr>
        <p:spPr>
          <a:xfrm>
            <a:off x="7772400" y="3657600"/>
            <a:ext cx="1371600" cy="584775"/>
          </a:xfrm>
          <a:prstGeom prst="rect">
            <a:avLst/>
          </a:prstGeom>
          <a:noFill/>
        </p:spPr>
        <p:txBody>
          <a:bodyPr wrap="square" rtlCol="0">
            <a:spAutoFit/>
          </a:bodyPr>
          <a:lstStyle/>
          <a:p>
            <a:r>
              <a:rPr lang="en-US" sz="1600" b="1" dirty="0" smtClean="0">
                <a:solidFill>
                  <a:schemeClr val="accent2">
                    <a:lumMod val="75000"/>
                  </a:schemeClr>
                </a:solidFill>
                <a:latin typeface="Agency FB" pitchFamily="34" charset="0"/>
              </a:rPr>
              <a:t>SNOMED CT</a:t>
            </a:r>
            <a:r>
              <a:rPr lang="en-US" sz="1600" b="1" baseline="30000" dirty="0" smtClean="0">
                <a:solidFill>
                  <a:schemeClr val="accent2">
                    <a:lumMod val="75000"/>
                  </a:schemeClr>
                </a:solidFill>
                <a:latin typeface="Vrinda"/>
                <a:cs typeface="Vrinda"/>
              </a:rPr>
              <a:t>®</a:t>
            </a:r>
            <a:endParaRPr lang="en-US" sz="1600" b="1" baseline="30000" dirty="0">
              <a:solidFill>
                <a:schemeClr val="accent2">
                  <a:lumMod val="75000"/>
                </a:schemeClr>
              </a:solidFill>
              <a:latin typeface="Agency FB" pitchFamily="34" charset="0"/>
            </a:endParaRPr>
          </a:p>
        </p:txBody>
      </p:sp>
      <p:pic>
        <p:nvPicPr>
          <p:cNvPr id="48" name="Picture 47" descr="MediaServer.jser.gif"/>
          <p:cNvPicPr>
            <a:picLocks noChangeAspect="1"/>
          </p:cNvPicPr>
          <p:nvPr/>
        </p:nvPicPr>
        <p:blipFill>
          <a:blip r:embed="rId15"/>
          <a:srcRect l="59281" t="-600" r="1115" b="5362"/>
          <a:stretch>
            <a:fillRect/>
          </a:stretch>
        </p:blipFill>
        <p:spPr>
          <a:xfrm>
            <a:off x="1676400" y="3733800"/>
            <a:ext cx="762000" cy="381000"/>
          </a:xfrm>
          <a:prstGeom prst="rect">
            <a:avLst/>
          </a:prstGeom>
        </p:spPr>
      </p:pic>
      <p:pic>
        <p:nvPicPr>
          <p:cNvPr id="55" name="Picture 54" descr="logo_iso.gif"/>
          <p:cNvPicPr>
            <a:picLocks noChangeAspect="1"/>
          </p:cNvPicPr>
          <p:nvPr/>
        </p:nvPicPr>
        <p:blipFill>
          <a:blip r:embed="rId16"/>
          <a:srcRect r="68317"/>
          <a:stretch>
            <a:fillRect/>
          </a:stretch>
        </p:blipFill>
        <p:spPr>
          <a:xfrm>
            <a:off x="8229600" y="2209800"/>
            <a:ext cx="609600" cy="552450"/>
          </a:xfrm>
          <a:prstGeom prst="rect">
            <a:avLst/>
          </a:prstGeom>
        </p:spPr>
      </p:pic>
      <p:sp>
        <p:nvSpPr>
          <p:cNvPr id="42" name="Right Arrow 41"/>
          <p:cNvSpPr/>
          <p:nvPr/>
        </p:nvSpPr>
        <p:spPr bwMode="auto">
          <a:xfrm rot="5400000">
            <a:off x="5038179" y="4882048"/>
            <a:ext cx="381000" cy="228600"/>
          </a:xfrm>
          <a:prstGeom prst="rightArrow">
            <a:avLst/>
          </a:prstGeom>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rgbClr val="FF820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chemeClr val="bg1">
                      <a:lumMod val="50000"/>
                    </a:schemeClr>
                  </a:gs>
                </a:gsLst>
                <a:lin ang="5400000" scaled="0"/>
              </a:gradFill>
              <a:effectLst/>
              <a:latin typeface="Times" pitchFamily="-107" charset="0"/>
            </a:endParaRPr>
          </a:p>
        </p:txBody>
      </p:sp>
      <p:sp>
        <p:nvSpPr>
          <p:cNvPr id="50" name="Right Arrow 49"/>
          <p:cNvSpPr/>
          <p:nvPr/>
        </p:nvSpPr>
        <p:spPr bwMode="auto">
          <a:xfrm>
            <a:off x="5029200" y="3124200"/>
            <a:ext cx="381000" cy="228600"/>
          </a:xfrm>
          <a:prstGeom prst="rightArrow">
            <a:avLst/>
          </a:prstGeom>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rgbClr val="FF820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gradFill>
                <a:gsLst>
                  <a:gs pos="62000">
                    <a:schemeClr val="tx1">
                      <a:lumMod val="75000"/>
                      <a:lumOff val="25000"/>
                    </a:schemeClr>
                  </a:gs>
                  <a:gs pos="30000">
                    <a:schemeClr val="tx1">
                      <a:lumMod val="50000"/>
                      <a:lumOff val="50000"/>
                    </a:schemeClr>
                  </a:gs>
                  <a:gs pos="81000">
                    <a:schemeClr val="tx1">
                      <a:lumMod val="65000"/>
                      <a:lumOff val="35000"/>
                    </a:schemeClr>
                  </a:gs>
                  <a:gs pos="89999">
                    <a:schemeClr val="tx1">
                      <a:lumMod val="75000"/>
                      <a:lumOff val="25000"/>
                    </a:schemeClr>
                  </a:gs>
                  <a:gs pos="100000">
                    <a:schemeClr val="bg1">
                      <a:lumMod val="50000"/>
                    </a:schemeClr>
                  </a:gs>
                </a:gsLst>
                <a:lin ang="5400000" scaled="0"/>
              </a:gradFill>
              <a:effectLst/>
              <a:latin typeface="Times" pitchFamily="-107" charset="0"/>
            </a:endParaRPr>
          </a:p>
        </p:txBody>
      </p:sp>
      <p:sp>
        <p:nvSpPr>
          <p:cNvPr id="54" name="Bent Arrow 53"/>
          <p:cNvSpPr/>
          <p:nvPr/>
        </p:nvSpPr>
        <p:spPr bwMode="auto">
          <a:xfrm flipH="1" flipV="1">
            <a:off x="5867400" y="3581400"/>
            <a:ext cx="304800" cy="304800"/>
          </a:xfrm>
          <a:prstGeom prst="bentArrow">
            <a:avLst>
              <a:gd name="adj1" fmla="val 25000"/>
              <a:gd name="adj2" fmla="val 25000"/>
              <a:gd name="adj3" fmla="val 50000"/>
              <a:gd name="adj4" fmla="val 43750"/>
            </a:avLst>
          </a:prstGeom>
          <a:solidFill>
            <a:schemeClr val="bg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57" name="Picture 56" descr="logo_iso.gif"/>
          <p:cNvPicPr>
            <a:picLocks noChangeAspect="1"/>
          </p:cNvPicPr>
          <p:nvPr/>
        </p:nvPicPr>
        <p:blipFill>
          <a:blip r:embed="rId16"/>
          <a:srcRect r="68317"/>
          <a:stretch>
            <a:fillRect/>
          </a:stretch>
        </p:blipFill>
        <p:spPr>
          <a:xfrm>
            <a:off x="1676400" y="2971800"/>
            <a:ext cx="609600" cy="552450"/>
          </a:xfrm>
          <a:prstGeom prst="rect">
            <a:avLst/>
          </a:prstGeom>
        </p:spPr>
      </p:pic>
      <p:sp>
        <p:nvSpPr>
          <p:cNvPr id="59" name="TextBox 58"/>
          <p:cNvSpPr txBox="1"/>
          <p:nvPr/>
        </p:nvSpPr>
        <p:spPr>
          <a:xfrm>
            <a:off x="3733800" y="1447800"/>
            <a:ext cx="914400" cy="4308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200" b="1" dirty="0" smtClean="0">
                <a:solidFill>
                  <a:srgbClr val="FF0000"/>
                </a:solidFill>
                <a:latin typeface="Agency FB" pitchFamily="34" charset="0"/>
              </a:rPr>
              <a:t>FedMed</a:t>
            </a:r>
            <a:endParaRPr lang="en-US" sz="2200" b="1" dirty="0">
              <a:solidFill>
                <a:srgbClr val="FF0000"/>
              </a:solidFill>
              <a:latin typeface="Agency FB" pitchFamily="34" charset="0"/>
            </a:endParaRPr>
          </a:p>
        </p:txBody>
      </p:sp>
      <p:cxnSp>
        <p:nvCxnSpPr>
          <p:cNvPr id="62" name="Straight Connector 61"/>
          <p:cNvCxnSpPr/>
          <p:nvPr/>
        </p:nvCxnSpPr>
        <p:spPr bwMode="auto">
          <a:xfrm>
            <a:off x="2438400" y="2057400"/>
            <a:ext cx="1219200" cy="9144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3" name="Straight Connector 62"/>
          <p:cNvCxnSpPr>
            <a:stCxn id="37" idx="3"/>
          </p:cNvCxnSpPr>
          <p:nvPr/>
        </p:nvCxnSpPr>
        <p:spPr bwMode="auto">
          <a:xfrm>
            <a:off x="2514600" y="2489200"/>
            <a:ext cx="1143000" cy="6350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4" name="Straight Connector 63"/>
          <p:cNvCxnSpPr>
            <a:stCxn id="34" idx="2"/>
          </p:cNvCxnSpPr>
          <p:nvPr/>
        </p:nvCxnSpPr>
        <p:spPr bwMode="auto">
          <a:xfrm rot="16200000" flipH="1">
            <a:off x="2933700" y="2019300"/>
            <a:ext cx="1066800" cy="8382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5" name="Straight Connector 64"/>
          <p:cNvCxnSpPr/>
          <p:nvPr/>
        </p:nvCxnSpPr>
        <p:spPr bwMode="auto">
          <a:xfrm flipV="1">
            <a:off x="2438400" y="3429000"/>
            <a:ext cx="1219200" cy="3810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6" name="Straight Connector 65"/>
          <p:cNvCxnSpPr>
            <a:stCxn id="57" idx="3"/>
          </p:cNvCxnSpPr>
          <p:nvPr/>
        </p:nvCxnSpPr>
        <p:spPr bwMode="auto">
          <a:xfrm>
            <a:off x="2286000" y="3248025"/>
            <a:ext cx="1371600" cy="66675"/>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7" name="Straight Connector 66"/>
          <p:cNvCxnSpPr>
            <a:stCxn id="33" idx="3"/>
          </p:cNvCxnSpPr>
          <p:nvPr/>
        </p:nvCxnSpPr>
        <p:spPr bwMode="auto">
          <a:xfrm flipV="1">
            <a:off x="2638426" y="3505200"/>
            <a:ext cx="1102393" cy="9525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68" name="Straight Connector 67"/>
          <p:cNvCxnSpPr>
            <a:stCxn id="59" idx="2"/>
            <a:endCxn id="23" idx="0"/>
          </p:cNvCxnSpPr>
          <p:nvPr/>
        </p:nvCxnSpPr>
        <p:spPr bwMode="auto">
          <a:xfrm rot="16200000" flipH="1">
            <a:off x="3647953" y="2421733"/>
            <a:ext cx="1093113" cy="7019"/>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87" name="Straight Connector 86"/>
          <p:cNvCxnSpPr>
            <a:stCxn id="45" idx="1"/>
          </p:cNvCxnSpPr>
          <p:nvPr/>
        </p:nvCxnSpPr>
        <p:spPr bwMode="auto">
          <a:xfrm rot="10800000">
            <a:off x="6781800" y="3429002"/>
            <a:ext cx="990600" cy="520986"/>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88" name="Straight Connector 87"/>
          <p:cNvCxnSpPr>
            <a:stCxn id="44" idx="1"/>
          </p:cNvCxnSpPr>
          <p:nvPr/>
        </p:nvCxnSpPr>
        <p:spPr bwMode="auto">
          <a:xfrm rot="10800000" flipV="1">
            <a:off x="6781800" y="3314700"/>
            <a:ext cx="1447800" cy="4"/>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89" name="Straight Connector 88"/>
          <p:cNvCxnSpPr>
            <a:stCxn id="55" idx="1"/>
          </p:cNvCxnSpPr>
          <p:nvPr/>
        </p:nvCxnSpPr>
        <p:spPr bwMode="auto">
          <a:xfrm rot="10800000" flipV="1">
            <a:off x="6781800" y="2486024"/>
            <a:ext cx="1447800" cy="714375"/>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90" name="Straight Connector 89"/>
          <p:cNvCxnSpPr/>
          <p:nvPr/>
        </p:nvCxnSpPr>
        <p:spPr bwMode="auto">
          <a:xfrm rot="10800000" flipV="1">
            <a:off x="6781800" y="1905000"/>
            <a:ext cx="1440782" cy="1143001"/>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cxnSp>
        <p:nvCxnSpPr>
          <p:cNvPr id="91" name="Straight Connector 90"/>
          <p:cNvCxnSpPr/>
          <p:nvPr/>
        </p:nvCxnSpPr>
        <p:spPr bwMode="auto">
          <a:xfrm rot="5400000">
            <a:off x="6435393" y="2175207"/>
            <a:ext cx="1066799" cy="526385"/>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grpSp>
        <p:nvGrpSpPr>
          <p:cNvPr id="101" name="Group 100"/>
          <p:cNvGrpSpPr/>
          <p:nvPr/>
        </p:nvGrpSpPr>
        <p:grpSpPr>
          <a:xfrm>
            <a:off x="7696200" y="4267200"/>
            <a:ext cx="1295400" cy="457200"/>
            <a:chOff x="6705600" y="4876800"/>
            <a:chExt cx="2209800" cy="762000"/>
          </a:xfrm>
        </p:grpSpPr>
        <p:sp>
          <p:nvSpPr>
            <p:cNvPr id="100" name="Rounded Rectangle 99"/>
            <p:cNvSpPr/>
            <p:nvPr/>
          </p:nvSpPr>
          <p:spPr bwMode="auto">
            <a:xfrm>
              <a:off x="6705600" y="4876800"/>
              <a:ext cx="2209800" cy="7620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99" name="Picture 98" descr="who_logo_en.gif"/>
            <p:cNvPicPr>
              <a:picLocks noChangeAspect="1"/>
            </p:cNvPicPr>
            <p:nvPr/>
          </p:nvPicPr>
          <p:blipFill>
            <a:blip r:embed="rId17"/>
            <a:stretch>
              <a:fillRect/>
            </a:stretch>
          </p:blipFill>
          <p:spPr>
            <a:xfrm>
              <a:off x="6781800" y="4953000"/>
              <a:ext cx="2019300" cy="619125"/>
            </a:xfrm>
            <a:prstGeom prst="rect">
              <a:avLst/>
            </a:prstGeom>
          </p:spPr>
        </p:pic>
      </p:grpSp>
      <p:cxnSp>
        <p:nvCxnSpPr>
          <p:cNvPr id="102" name="Straight Connector 101"/>
          <p:cNvCxnSpPr>
            <a:stCxn id="100" idx="1"/>
          </p:cNvCxnSpPr>
          <p:nvPr/>
        </p:nvCxnSpPr>
        <p:spPr bwMode="auto">
          <a:xfrm rot="10800000">
            <a:off x="6781800" y="3581400"/>
            <a:ext cx="914400" cy="9144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pic>
        <p:nvPicPr>
          <p:cNvPr id="104" name="Picture 103" descr="go.tiff"/>
          <p:cNvPicPr>
            <a:picLocks noChangeAspect="1"/>
          </p:cNvPicPr>
          <p:nvPr/>
        </p:nvPicPr>
        <p:blipFill>
          <a:blip r:embed="rId18"/>
          <a:stretch>
            <a:fillRect/>
          </a:stretch>
        </p:blipFill>
        <p:spPr>
          <a:xfrm>
            <a:off x="6400800" y="6019800"/>
            <a:ext cx="2483708" cy="457200"/>
          </a:xfrm>
          <a:prstGeom prst="rect">
            <a:avLst/>
          </a:prstGeom>
        </p:spPr>
      </p:pic>
      <p:cxnSp>
        <p:nvCxnSpPr>
          <p:cNvPr id="105" name="Straight Connector 104"/>
          <p:cNvCxnSpPr>
            <a:stCxn id="104" idx="0"/>
          </p:cNvCxnSpPr>
          <p:nvPr/>
        </p:nvCxnSpPr>
        <p:spPr bwMode="auto">
          <a:xfrm rot="16200000" flipV="1">
            <a:off x="5726327" y="4103473"/>
            <a:ext cx="2514600" cy="1318054"/>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pic>
        <p:nvPicPr>
          <p:cNvPr id="107" name="Picture 106" descr="cdc.tiff"/>
          <p:cNvPicPr>
            <a:picLocks noChangeAspect="1"/>
          </p:cNvPicPr>
          <p:nvPr/>
        </p:nvPicPr>
        <p:blipFill>
          <a:blip r:embed="rId19"/>
          <a:stretch>
            <a:fillRect/>
          </a:stretch>
        </p:blipFill>
        <p:spPr>
          <a:xfrm>
            <a:off x="6172200" y="1524000"/>
            <a:ext cx="676275" cy="419100"/>
          </a:xfrm>
          <a:prstGeom prst="rect">
            <a:avLst/>
          </a:prstGeom>
        </p:spPr>
      </p:pic>
      <p:cxnSp>
        <p:nvCxnSpPr>
          <p:cNvPr id="108" name="Straight Connector 107"/>
          <p:cNvCxnSpPr/>
          <p:nvPr/>
        </p:nvCxnSpPr>
        <p:spPr bwMode="auto">
          <a:xfrm rot="5400000">
            <a:off x="5981700" y="2476500"/>
            <a:ext cx="990600" cy="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sp>
        <p:nvSpPr>
          <p:cNvPr id="110" name="TextBox 109"/>
          <p:cNvSpPr txBox="1"/>
          <p:nvPr/>
        </p:nvSpPr>
        <p:spPr>
          <a:xfrm>
            <a:off x="8001000" y="4876800"/>
            <a:ext cx="761999" cy="323165"/>
          </a:xfrm>
          <a:prstGeom prst="rect">
            <a:avLst/>
          </a:prstGeom>
          <a:noFill/>
        </p:spPr>
        <p:txBody>
          <a:bodyPr wrap="square" rtlCol="0">
            <a:spAutoFit/>
          </a:bodyPr>
          <a:lstStyle/>
          <a:p>
            <a:r>
              <a:rPr lang="en-US" sz="1500" b="1" dirty="0" smtClean="0">
                <a:latin typeface="Agency FB" pitchFamily="34" charset="0"/>
              </a:rPr>
              <a:t>UCUM</a:t>
            </a:r>
            <a:endParaRPr lang="en-US" sz="1500" b="1" dirty="0">
              <a:latin typeface="Agency FB" pitchFamily="34" charset="0"/>
            </a:endParaRPr>
          </a:p>
        </p:txBody>
      </p:sp>
      <p:cxnSp>
        <p:nvCxnSpPr>
          <p:cNvPr id="111" name="Straight Connector 110"/>
          <p:cNvCxnSpPr>
            <a:stCxn id="110" idx="1"/>
          </p:cNvCxnSpPr>
          <p:nvPr/>
        </p:nvCxnSpPr>
        <p:spPr bwMode="auto">
          <a:xfrm rot="10800000">
            <a:off x="6629406" y="3505209"/>
            <a:ext cx="1371594" cy="1533174"/>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pic>
        <p:nvPicPr>
          <p:cNvPr id="122" name="Picture 121" descr="rxnorm.tiff"/>
          <p:cNvPicPr>
            <a:picLocks noChangeAspect="1"/>
          </p:cNvPicPr>
          <p:nvPr/>
        </p:nvPicPr>
        <p:blipFill>
          <a:blip r:embed="rId20"/>
          <a:stretch>
            <a:fillRect/>
          </a:stretch>
        </p:blipFill>
        <p:spPr>
          <a:xfrm>
            <a:off x="7772400" y="5410200"/>
            <a:ext cx="1066800" cy="389792"/>
          </a:xfrm>
          <a:prstGeom prst="rect">
            <a:avLst/>
          </a:prstGeom>
        </p:spPr>
      </p:pic>
      <p:cxnSp>
        <p:nvCxnSpPr>
          <p:cNvPr id="123" name="Straight Connector 122"/>
          <p:cNvCxnSpPr/>
          <p:nvPr/>
        </p:nvCxnSpPr>
        <p:spPr bwMode="auto">
          <a:xfrm rot="16200000" flipV="1">
            <a:off x="6324600" y="3657600"/>
            <a:ext cx="1828800" cy="1524000"/>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pic>
        <p:nvPicPr>
          <p:cNvPr id="143" name="Picture 142" descr="ncpdp.jpg"/>
          <p:cNvPicPr>
            <a:picLocks noChangeAspect="1"/>
          </p:cNvPicPr>
          <p:nvPr/>
        </p:nvPicPr>
        <p:blipFill>
          <a:blip r:embed="rId21"/>
          <a:stretch>
            <a:fillRect/>
          </a:stretch>
        </p:blipFill>
        <p:spPr>
          <a:xfrm>
            <a:off x="1600200" y="4876800"/>
            <a:ext cx="838200" cy="536448"/>
          </a:xfrm>
          <a:prstGeom prst="rect">
            <a:avLst/>
          </a:prstGeom>
        </p:spPr>
      </p:pic>
      <p:cxnSp>
        <p:nvCxnSpPr>
          <p:cNvPr id="148" name="Straight Connector 147"/>
          <p:cNvCxnSpPr>
            <a:stCxn id="143" idx="3"/>
          </p:cNvCxnSpPr>
          <p:nvPr/>
        </p:nvCxnSpPr>
        <p:spPr bwMode="auto">
          <a:xfrm flipV="1">
            <a:off x="2438400" y="3505200"/>
            <a:ext cx="1524000" cy="1639824"/>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pic>
        <p:nvPicPr>
          <p:cNvPr id="151" name="Picture 150" descr="ctcae.tiff"/>
          <p:cNvPicPr>
            <a:picLocks noChangeAspect="1"/>
          </p:cNvPicPr>
          <p:nvPr/>
        </p:nvPicPr>
        <p:blipFill>
          <a:blip r:embed="rId22"/>
          <a:stretch>
            <a:fillRect/>
          </a:stretch>
        </p:blipFill>
        <p:spPr>
          <a:xfrm>
            <a:off x="1600200" y="5715000"/>
            <a:ext cx="762000" cy="808534"/>
          </a:xfrm>
          <a:prstGeom prst="rect">
            <a:avLst/>
          </a:prstGeom>
        </p:spPr>
      </p:pic>
      <p:cxnSp>
        <p:nvCxnSpPr>
          <p:cNvPr id="152" name="Straight Connector 151"/>
          <p:cNvCxnSpPr>
            <a:stCxn id="151" idx="3"/>
          </p:cNvCxnSpPr>
          <p:nvPr/>
        </p:nvCxnSpPr>
        <p:spPr bwMode="auto">
          <a:xfrm flipV="1">
            <a:off x="2362200" y="3505200"/>
            <a:ext cx="1752600" cy="2614067"/>
          </a:xfrm>
          <a:prstGeom prst="line">
            <a:avLst/>
          </a:prstGeom>
          <a:solidFill>
            <a:schemeClr val="accent1"/>
          </a:solidFill>
          <a:ln w="9525" cap="flat" cmpd="sng" algn="ctr">
            <a:solidFill>
              <a:srgbClr val="C00000"/>
            </a:solidFill>
            <a:prstDash val="dashDot"/>
            <a:round/>
            <a:headEnd type="none" w="med" len="med"/>
            <a:tailEnd type="triangle" w="med" len="med"/>
          </a:ln>
          <a:effectLst/>
        </p:spPr>
      </p:cxnSp>
      <p:sp>
        <p:nvSpPr>
          <p:cNvPr id="61" name="Bent Arrow 60"/>
          <p:cNvSpPr/>
          <p:nvPr/>
        </p:nvSpPr>
        <p:spPr bwMode="auto">
          <a:xfrm flipV="1">
            <a:off x="4191000" y="3581400"/>
            <a:ext cx="304800" cy="304800"/>
          </a:xfrm>
          <a:prstGeom prst="bentArrow">
            <a:avLst>
              <a:gd name="adj1" fmla="val 25000"/>
              <a:gd name="adj2" fmla="val 25000"/>
              <a:gd name="adj3" fmla="val 47500"/>
              <a:gd name="adj4" fmla="val 43750"/>
            </a:avLst>
          </a:prstGeom>
          <a:solidFill>
            <a:schemeClr val="bg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ndParaRPr>
          </a:p>
        </p:txBody>
      </p:sp>
      <p:pic>
        <p:nvPicPr>
          <p:cNvPr id="69" name="Picture 68" descr="EVSTiny80.gif"/>
          <p:cNvPicPr>
            <a:picLocks noChangeAspect="1"/>
          </p:cNvPicPr>
          <p:nvPr/>
        </p:nvPicPr>
        <p:blipFill>
          <a:blip r:embed="rId23"/>
          <a:stretch>
            <a:fillRect/>
          </a:stretch>
        </p:blipFill>
        <p:spPr>
          <a:xfrm>
            <a:off x="7388352" y="457200"/>
            <a:ext cx="1533293" cy="381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Contact Information</a:t>
            </a:r>
            <a:endParaRPr lang="en-US" sz="3400"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
        <p:nvSpPr>
          <p:cNvPr id="6" name="Rectangle 5"/>
          <p:cNvSpPr/>
          <p:nvPr/>
        </p:nvSpPr>
        <p:spPr>
          <a:xfrm>
            <a:off x="2057400" y="1905000"/>
            <a:ext cx="3960508" cy="4154984"/>
          </a:xfrm>
          <a:prstGeom prst="rect">
            <a:avLst/>
          </a:prstGeom>
          <a:noFill/>
        </p:spPr>
        <p:txBody>
          <a:bodyPr wrap="none" lIns="91440" tIns="45720" rIns="91440" bIns="45720">
            <a:spAutoFit/>
          </a:bodyPr>
          <a:lstStyle/>
          <a:p>
            <a:r>
              <a:rPr lang="en-US" b="1" cap="none" spc="0" dirty="0" smtClean="0">
                <a:ln w="1905"/>
                <a:effectLst>
                  <a:innerShdw blurRad="69850" dist="43180" dir="5400000">
                    <a:srgbClr val="000000">
                      <a:alpha val="65000"/>
                    </a:srgbClr>
                  </a:innerShdw>
                </a:effectLst>
                <a:latin typeface="+mj-lt"/>
              </a:rPr>
              <a:t>Lawrence W Wright</a:t>
            </a:r>
          </a:p>
          <a:p>
            <a:r>
              <a:rPr lang="en-US" b="1" cap="none" spc="0" dirty="0" smtClean="0">
                <a:ln w="1905"/>
                <a:effectLst>
                  <a:innerShdw blurRad="69850" dist="43180" dir="5400000">
                    <a:srgbClr val="000000">
                      <a:alpha val="65000"/>
                    </a:srgbClr>
                  </a:innerShdw>
                </a:effectLst>
                <a:latin typeface="+mj-lt"/>
              </a:rPr>
              <a:t>Acting Director</a:t>
            </a:r>
          </a:p>
          <a:p>
            <a:r>
              <a:rPr lang="en-US" b="1" cap="none" spc="0" dirty="0" smtClean="0">
                <a:ln w="1905"/>
                <a:effectLst>
                  <a:innerShdw blurRad="69850" dist="43180" dir="5400000">
                    <a:srgbClr val="000000">
                      <a:alpha val="65000"/>
                    </a:srgbClr>
                  </a:innerShdw>
                </a:effectLst>
                <a:latin typeface="+mj-lt"/>
              </a:rPr>
              <a:t>Semantic Infrastructure</a:t>
            </a:r>
          </a:p>
          <a:p>
            <a:r>
              <a:rPr lang="en-US" b="1" cap="none" spc="0" dirty="0" smtClean="0">
                <a:ln w="1905"/>
                <a:effectLst>
                  <a:innerShdw blurRad="69850" dist="43180" dir="5400000">
                    <a:srgbClr val="000000">
                      <a:alpha val="65000"/>
                    </a:srgbClr>
                  </a:innerShdw>
                </a:effectLst>
                <a:latin typeface="+mj-lt"/>
              </a:rPr>
              <a:t>NCI</a:t>
            </a:r>
          </a:p>
          <a:p>
            <a:r>
              <a:rPr lang="en-US" b="1" cap="none" spc="0" dirty="0" smtClean="0">
                <a:ln w="1905"/>
                <a:effectLst>
                  <a:innerShdw blurRad="69850" dist="43180" dir="5400000">
                    <a:srgbClr val="000000">
                      <a:alpha val="65000"/>
                    </a:srgbClr>
                  </a:innerShdw>
                </a:effectLst>
                <a:latin typeface="+mj-lt"/>
              </a:rPr>
              <a:t>lwright@mail.nih.gov</a:t>
            </a:r>
          </a:p>
          <a:p>
            <a:endParaRPr lang="en-US" b="1" cap="none" spc="0" dirty="0" smtClean="0">
              <a:ln w="1905"/>
              <a:effectLst>
                <a:innerShdw blurRad="69850" dist="43180" dir="5400000">
                  <a:srgbClr val="000000">
                    <a:alpha val="65000"/>
                  </a:srgbClr>
                </a:innerShdw>
              </a:effectLst>
              <a:latin typeface="+mj-lt"/>
            </a:endParaRPr>
          </a:p>
          <a:p>
            <a:r>
              <a:rPr lang="en-US" b="1" cap="none" spc="0" dirty="0" smtClean="0">
                <a:ln w="1905"/>
                <a:effectLst>
                  <a:innerShdw blurRad="69850" dist="43180" dir="5400000">
                    <a:srgbClr val="000000">
                      <a:alpha val="65000"/>
                    </a:srgbClr>
                  </a:innerShdw>
                </a:effectLst>
                <a:latin typeface="+mj-lt"/>
              </a:rPr>
              <a:t>Margaret Haber</a:t>
            </a:r>
          </a:p>
          <a:p>
            <a:r>
              <a:rPr lang="en-US" b="1" cap="none" spc="0" dirty="0" smtClean="0">
                <a:ln w="1905"/>
                <a:effectLst>
                  <a:innerShdw blurRad="69850" dist="43180" dir="5400000">
                    <a:srgbClr val="000000">
                      <a:alpha val="65000"/>
                    </a:srgbClr>
                  </a:innerShdw>
                </a:effectLst>
                <a:latin typeface="+mj-lt"/>
              </a:rPr>
              <a:t>Associate Director</a:t>
            </a:r>
          </a:p>
          <a:p>
            <a:r>
              <a:rPr lang="en-US" b="1" cap="none" spc="0" dirty="0" smtClean="0">
                <a:ln w="1905"/>
                <a:effectLst>
                  <a:innerShdw blurRad="69850" dist="43180" dir="5400000">
                    <a:srgbClr val="000000">
                      <a:alpha val="65000"/>
                    </a:srgbClr>
                  </a:innerShdw>
                </a:effectLst>
                <a:latin typeface="+mj-lt"/>
              </a:rPr>
              <a:t>Enterprise Vocabulary Services</a:t>
            </a:r>
          </a:p>
          <a:p>
            <a:r>
              <a:rPr lang="en-US" b="1" cap="none" spc="0" dirty="0" smtClean="0">
                <a:ln w="1905"/>
                <a:effectLst>
                  <a:innerShdw blurRad="69850" dist="43180" dir="5400000">
                    <a:srgbClr val="000000">
                      <a:alpha val="65000"/>
                    </a:srgbClr>
                  </a:innerShdw>
                </a:effectLst>
                <a:latin typeface="+mj-lt"/>
              </a:rPr>
              <a:t>NCI</a:t>
            </a:r>
          </a:p>
          <a:p>
            <a:r>
              <a:rPr lang="en-US" b="1" cap="none" spc="0" dirty="0" smtClean="0">
                <a:ln w="1905"/>
                <a:effectLst>
                  <a:innerShdw blurRad="69850" dist="43180" dir="5400000">
                    <a:srgbClr val="000000">
                      <a:alpha val="65000"/>
                    </a:srgbClr>
                  </a:innerShdw>
                </a:effectLst>
                <a:latin typeface="+mj-lt"/>
              </a:rPr>
              <a:t>mhaber@mail.nih.gov </a:t>
            </a:r>
            <a:endParaRPr lang="en-US" b="1" cap="none" spc="0" dirty="0">
              <a:ln w="1905"/>
              <a:effectLst>
                <a:innerShdw blurRad="69850" dist="43180" dir="5400000">
                  <a:srgbClr val="000000">
                    <a:alpha val="65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315200" cy="1143000"/>
          </a:xfrm>
        </p:spPr>
        <p:txBody>
          <a:bodyPr/>
          <a:lstStyle/>
          <a:p>
            <a:r>
              <a:rPr lang="en-US" dirty="0" smtClean="0"/>
              <a:t>Semantic Infrastructure Futures</a:t>
            </a:r>
            <a:endParaRPr lang="en-US" dirty="0"/>
          </a:p>
        </p:txBody>
      </p:sp>
      <p:sp>
        <p:nvSpPr>
          <p:cNvPr id="7" name="Rectangle 6"/>
          <p:cNvSpPr/>
          <p:nvPr/>
        </p:nvSpPr>
        <p:spPr>
          <a:xfrm>
            <a:off x="1447801" y="1600200"/>
            <a:ext cx="7696200" cy="4801314"/>
          </a:xfrm>
          <a:prstGeom prst="rect">
            <a:avLst/>
          </a:prstGeom>
          <a:noFill/>
        </p:spPr>
        <p:txBody>
          <a:bodyPr wrap="square" lIns="91440" tIns="45720" rIns="91440" bIns="45720">
            <a:spAutoFit/>
          </a:bodyPr>
          <a:lstStyle/>
          <a:p>
            <a:pPr>
              <a:buClr>
                <a:srgbClr val="C00000"/>
              </a:buClr>
            </a:pPr>
            <a:r>
              <a:rPr lang="en-US" sz="2000" b="1" cap="none" spc="0" dirty="0" smtClean="0">
                <a:ln w="1905"/>
                <a:effectLst>
                  <a:innerShdw blurRad="69850" dist="43180" dir="5400000">
                    <a:srgbClr val="000000">
                      <a:alpha val="65000"/>
                    </a:srgbClr>
                  </a:innerShdw>
                </a:effectLst>
                <a:latin typeface="Arial Black" pitchFamily="34" charset="0"/>
              </a:rPr>
              <a:t>Evolution, </a:t>
            </a:r>
            <a:r>
              <a:rPr lang="en-US" sz="2000" b="1" i="1" cap="none" spc="0" dirty="0" smtClean="0">
                <a:ln w="1905"/>
                <a:effectLst>
                  <a:innerShdw blurRad="69850" dist="43180" dir="5400000">
                    <a:srgbClr val="000000">
                      <a:alpha val="65000"/>
                    </a:srgbClr>
                  </a:innerShdw>
                </a:effectLst>
                <a:latin typeface="Arial Black" pitchFamily="34" charset="0"/>
              </a:rPr>
              <a:t>not</a:t>
            </a:r>
            <a:r>
              <a:rPr lang="en-US" sz="2000" b="1" cap="none" spc="0" dirty="0" smtClean="0">
                <a:ln w="1905"/>
                <a:effectLst>
                  <a:innerShdw blurRad="69850" dist="43180" dir="5400000">
                    <a:srgbClr val="000000">
                      <a:alpha val="65000"/>
                    </a:srgbClr>
                  </a:innerShdw>
                </a:effectLst>
                <a:latin typeface="Arial Black" pitchFamily="34" charset="0"/>
              </a:rPr>
              <a:t>  </a:t>
            </a:r>
            <a:r>
              <a:rPr lang="en-US" sz="2000" b="1" cap="none" spc="0" dirty="0" smtClean="0">
                <a:ln w="1905"/>
                <a:effectLst>
                  <a:innerShdw blurRad="69850" dist="43180" dir="5400000">
                    <a:srgbClr val="000000">
                      <a:alpha val="65000"/>
                    </a:srgbClr>
                  </a:innerShdw>
                </a:effectLst>
                <a:latin typeface="Arial Black" pitchFamily="34" charset="0"/>
              </a:rPr>
              <a:t>Revolution</a:t>
            </a:r>
          </a:p>
          <a:p>
            <a:pPr marL="0" lvl="2">
              <a:buClr>
                <a:srgbClr val="C00000"/>
              </a:buClr>
            </a:pPr>
            <a:endParaRPr lang="en-US" sz="2200" b="1" dirty="0" smtClean="0">
              <a:ln w="1905"/>
              <a:effectLst>
                <a:innerShdw blurRad="69850" dist="43180" dir="5400000">
                  <a:srgbClr val="000000">
                    <a:alpha val="65000"/>
                  </a:srgbClr>
                </a:innerShdw>
              </a:effectLst>
              <a:latin typeface="+mn-lt"/>
            </a:endParaRPr>
          </a:p>
          <a:p>
            <a:pPr marL="0" lvl="2">
              <a:buClr>
                <a:srgbClr val="C00000"/>
              </a:buClr>
              <a:buFont typeface="Arial" pitchFamily="34" charset="0"/>
              <a:buChar char="•"/>
            </a:pPr>
            <a:endParaRPr lang="en-US" sz="2200" b="1" dirty="0" smtClean="0">
              <a:ln w="1905"/>
              <a:effectLst>
                <a:innerShdw blurRad="69850" dist="43180" dir="5400000">
                  <a:srgbClr val="000000">
                    <a:alpha val="65000"/>
                  </a:srgbClr>
                </a:innerShdw>
              </a:effectLst>
              <a:latin typeface="+mn-lt"/>
            </a:endParaRPr>
          </a:p>
          <a:p>
            <a:pPr marL="0" lvl="2">
              <a:buClr>
                <a:srgbClr val="C00000"/>
              </a:buClr>
              <a:buFont typeface="Arial" pitchFamily="34" charset="0"/>
              <a:buChar char="•"/>
            </a:pPr>
            <a:r>
              <a:rPr lang="en-US" sz="2200" b="1" dirty="0" smtClean="0">
                <a:ln w="1905"/>
                <a:effectLst>
                  <a:innerShdw blurRad="69850" dist="43180" dir="5400000">
                    <a:srgbClr val="000000">
                      <a:alpha val="65000"/>
                    </a:srgbClr>
                  </a:innerShdw>
                </a:effectLst>
                <a:latin typeface="+mn-lt"/>
              </a:rPr>
              <a:t> </a:t>
            </a:r>
            <a:r>
              <a:rPr lang="en-US" sz="2200" b="1" dirty="0" smtClean="0">
                <a:latin typeface="Arial Narrow" pitchFamily="34" charset="0"/>
              </a:rPr>
              <a:t>Still gathering requirements and defining </a:t>
            </a:r>
            <a:r>
              <a:rPr lang="en-US" sz="2200" b="1" dirty="0" smtClean="0">
                <a:latin typeface="Arial Narrow" pitchFamily="34" charset="0"/>
              </a:rPr>
              <a:t>approaches</a:t>
            </a:r>
          </a:p>
          <a:p>
            <a:pPr marL="0" lvl="2">
              <a:buClr>
                <a:srgbClr val="C00000"/>
              </a:buClr>
              <a:buFont typeface="Arial" pitchFamily="34" charset="0"/>
              <a:buChar char="•"/>
            </a:pPr>
            <a:endParaRPr lang="en-US" sz="2200" b="1" dirty="0" smtClean="0">
              <a:latin typeface="Arial Narrow" pitchFamily="34" charset="0"/>
            </a:endParaRPr>
          </a:p>
          <a:p>
            <a:pPr marL="0" lvl="2">
              <a:buClr>
                <a:srgbClr val="C00000"/>
              </a:buClr>
              <a:buFont typeface="Arial" pitchFamily="34" charset="0"/>
              <a:buChar char="•"/>
            </a:pPr>
            <a:r>
              <a:rPr lang="en-US" sz="2200" b="1" dirty="0" smtClean="0">
                <a:latin typeface="Arial Narrow" pitchFamily="34" charset="0"/>
              </a:rPr>
              <a:t> </a:t>
            </a:r>
            <a:r>
              <a:rPr lang="en-US" sz="2200" b="1" dirty="0" smtClean="0">
                <a:latin typeface="Arial Narrow" pitchFamily="34" charset="0"/>
              </a:rPr>
              <a:t>Aim: </a:t>
            </a:r>
            <a:r>
              <a:rPr lang="en-US" sz="2200" b="1" dirty="0" smtClean="0">
                <a:latin typeface="+mj-lt"/>
              </a:rPr>
              <a:t>s</a:t>
            </a:r>
            <a:r>
              <a:rPr lang="en-US" sz="2200" b="1" dirty="0" smtClean="0">
                <a:latin typeface="+mj-lt"/>
              </a:rPr>
              <a:t>upport </a:t>
            </a:r>
            <a:r>
              <a:rPr lang="en-US" sz="2200" b="1" dirty="0" smtClean="0">
                <a:latin typeface="+mj-lt"/>
              </a:rPr>
              <a:t>interoperability with </a:t>
            </a:r>
            <a:r>
              <a:rPr lang="en-US" sz="2200" b="1" dirty="0" smtClean="0">
                <a:latin typeface="+mj-lt"/>
              </a:rPr>
              <a:t>a broader </a:t>
            </a:r>
            <a:r>
              <a:rPr lang="en-US" sz="2200" b="1" dirty="0" smtClean="0">
                <a:latin typeface="+mj-lt"/>
              </a:rPr>
              <a:t>range of </a:t>
            </a:r>
            <a:r>
              <a:rPr lang="en-US" sz="2200" b="1" dirty="0" smtClean="0">
                <a:latin typeface="+mj-lt"/>
              </a:rPr>
              <a:t>partners</a:t>
            </a:r>
          </a:p>
          <a:p>
            <a:pPr marL="0" lvl="2">
              <a:buClr>
                <a:srgbClr val="C00000"/>
              </a:buClr>
            </a:pPr>
            <a:endParaRPr lang="en-US" sz="2200" dirty="0" smtClean="0">
              <a:latin typeface="+mj-lt"/>
            </a:endParaRPr>
          </a:p>
          <a:p>
            <a:pPr lvl="1">
              <a:buFont typeface="Arial" pitchFamily="34" charset="0"/>
              <a:buChar char="•"/>
            </a:pPr>
            <a:r>
              <a:rPr lang="en-US" sz="2200" b="1" dirty="0" smtClean="0">
                <a:latin typeface="+mn-lt"/>
              </a:rPr>
              <a:t> Services-Oriented </a:t>
            </a:r>
            <a:r>
              <a:rPr lang="en-US" sz="2200" b="1" dirty="0" smtClean="0">
                <a:latin typeface="+mn-lt"/>
              </a:rPr>
              <a:t>Architecture (SOA) approach</a:t>
            </a:r>
            <a:r>
              <a:rPr lang="en-US" sz="2200" b="1" dirty="0" smtClean="0">
                <a:latin typeface="+mn-lt"/>
              </a:rPr>
              <a:t>.</a:t>
            </a:r>
          </a:p>
          <a:p>
            <a:pPr lvl="1"/>
            <a:endParaRPr lang="en-US" sz="2200" dirty="0" smtClean="0">
              <a:latin typeface="+mn-lt"/>
            </a:endParaRPr>
          </a:p>
          <a:p>
            <a:pPr lvl="1">
              <a:buFont typeface="Arial" pitchFamily="34" charset="0"/>
              <a:buChar char="•"/>
            </a:pPr>
            <a:r>
              <a:rPr lang="en-US" sz="2200" b="1" i="1" dirty="0" smtClean="0">
                <a:latin typeface="+mn-lt"/>
              </a:rPr>
              <a:t> </a:t>
            </a:r>
            <a:r>
              <a:rPr lang="en-US" sz="2200" b="1" i="1" dirty="0" smtClean="0">
                <a:latin typeface="+mn-lt"/>
              </a:rPr>
              <a:t>Technology-independent </a:t>
            </a:r>
            <a:r>
              <a:rPr lang="en-US" sz="2200" b="1" dirty="0" smtClean="0">
                <a:latin typeface="+mn-lt"/>
              </a:rPr>
              <a:t>specifications that enable others to </a:t>
            </a:r>
            <a:r>
              <a:rPr lang="en-US" sz="2200" b="1" dirty="0" smtClean="0">
                <a:latin typeface="+mn-lt"/>
              </a:rPr>
              <a:t>  build </a:t>
            </a:r>
            <a:r>
              <a:rPr lang="en-US" sz="2200" b="1" dirty="0" smtClean="0">
                <a:latin typeface="+mn-lt"/>
              </a:rPr>
              <a:t>interoperable components</a:t>
            </a:r>
            <a:r>
              <a:rPr lang="en-US" sz="2200" b="1" dirty="0" smtClean="0">
                <a:latin typeface="+mn-lt"/>
              </a:rPr>
              <a:t>.</a:t>
            </a:r>
          </a:p>
          <a:p>
            <a:pPr lvl="1"/>
            <a:endParaRPr lang="en-US" sz="2200" dirty="0" smtClean="0">
              <a:latin typeface="+mn-lt"/>
            </a:endParaRPr>
          </a:p>
          <a:p>
            <a:pPr lvl="1">
              <a:buFont typeface="Arial" pitchFamily="34" charset="0"/>
              <a:buChar char="•"/>
            </a:pPr>
            <a:r>
              <a:rPr lang="en-US" sz="2200" b="1" dirty="0" smtClean="0">
                <a:latin typeface="+mn-lt"/>
              </a:rPr>
              <a:t> Design</a:t>
            </a:r>
            <a:r>
              <a:rPr lang="en-US" sz="2200" b="1" dirty="0" smtClean="0">
                <a:latin typeface="+mn-lt"/>
              </a:rPr>
              <a:t>, develop and deploy software components defined as </a:t>
            </a:r>
            <a:r>
              <a:rPr lang="en-US" sz="2200" b="1" i="1" dirty="0" smtClean="0">
                <a:latin typeface="+mn-lt"/>
              </a:rPr>
              <a:t>business capabilities</a:t>
            </a:r>
            <a:r>
              <a:rPr lang="en-US" sz="2200" b="1" dirty="0" smtClean="0">
                <a:latin typeface="+mn-lt"/>
              </a:rPr>
              <a:t> rather than monolithic applications</a:t>
            </a:r>
            <a:r>
              <a:rPr lang="en-US" sz="2200" b="1" dirty="0" smtClean="0">
                <a:latin typeface="+mn-lt"/>
              </a:rPr>
              <a:t>.</a:t>
            </a:r>
            <a:endParaRPr lang="en-US" sz="2200" dirty="0" smtClean="0">
              <a:latin typeface="+mn-lt"/>
            </a:endParaRPr>
          </a:p>
        </p:txBody>
      </p:sp>
      <p:pic>
        <p:nvPicPr>
          <p:cNvPr id="8" name="Picture 7"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334000" cy="1143000"/>
          </a:xfrm>
        </p:spPr>
        <p:txBody>
          <a:bodyPr/>
          <a:lstStyle/>
          <a:p>
            <a:r>
              <a:rPr lang="en-US" dirty="0" smtClean="0"/>
              <a:t>No Controlled Terminology?</a:t>
            </a:r>
            <a:br>
              <a:rPr lang="en-US" dirty="0" smtClean="0"/>
            </a:br>
            <a:r>
              <a:rPr lang="en-US" dirty="0" smtClean="0"/>
              <a:t>No Interoperability </a:t>
            </a:r>
            <a:endParaRPr lang="en-US" dirty="0"/>
          </a:p>
        </p:txBody>
      </p:sp>
      <p:sp>
        <p:nvSpPr>
          <p:cNvPr id="3" name="Text Placeholder 2"/>
          <p:cNvSpPr>
            <a:spLocks noGrp="1"/>
          </p:cNvSpPr>
          <p:nvPr>
            <p:ph type="body" sz="half" idx="1"/>
          </p:nvPr>
        </p:nvSpPr>
        <p:spPr>
          <a:xfrm>
            <a:off x="1676400" y="2057400"/>
            <a:ext cx="6477000" cy="4183063"/>
          </a:xfrm>
        </p:spPr>
        <p:txBody>
          <a:bodyPr/>
          <a:lstStyle/>
          <a:p>
            <a:pPr eaLnBrk="1" hangingPunct="1"/>
            <a:r>
              <a:rPr lang="en-US" sz="2400" b="1" dirty="0" smtClean="0">
                <a:latin typeface="Arial" pitchFamily="34" charset="0"/>
                <a:cs typeface="Arial" pitchFamily="34" charset="0"/>
              </a:rPr>
              <a:t>Systems cannot exchange or use information if they use incompatible codes or tokens to signify meaning </a:t>
            </a:r>
          </a:p>
          <a:p>
            <a:pPr eaLnBrk="1" hangingPunct="1"/>
            <a:endParaRPr lang="en-US" sz="2400" b="1" dirty="0" smtClean="0">
              <a:latin typeface="Arial" pitchFamily="34" charset="0"/>
              <a:cs typeface="Arial" pitchFamily="34" charset="0"/>
            </a:endParaRPr>
          </a:p>
          <a:p>
            <a:pPr eaLnBrk="1" hangingPunct="1"/>
            <a:r>
              <a:rPr lang="en-US" sz="2400" b="1" dirty="0" smtClean="0">
                <a:latin typeface="Arial" pitchFamily="34" charset="0"/>
                <a:cs typeface="Arial" pitchFamily="34" charset="0"/>
              </a:rPr>
              <a:t>Terminology services provide </a:t>
            </a:r>
            <a:r>
              <a:rPr lang="en-US" sz="2400" b="1" dirty="0" smtClean="0">
                <a:latin typeface="Arial" pitchFamily="34" charset="0"/>
                <a:cs typeface="Arial" pitchFamily="34" charset="0"/>
              </a:rPr>
              <a:t>those tokens </a:t>
            </a:r>
            <a:r>
              <a:rPr lang="en-US" sz="2400" b="1" dirty="0" smtClean="0">
                <a:latin typeface="Arial" pitchFamily="34" charset="0"/>
                <a:cs typeface="Arial" pitchFamily="34" charset="0"/>
              </a:rPr>
              <a:t>and codes </a:t>
            </a:r>
          </a:p>
          <a:p>
            <a:pPr eaLnBrk="1" hangingPunct="1"/>
            <a:endParaRPr lang="en-US" sz="2400" b="1" dirty="0" smtClean="0">
              <a:latin typeface="Arial" pitchFamily="34" charset="0"/>
              <a:cs typeface="Arial" pitchFamily="34" charset="0"/>
            </a:endParaRPr>
          </a:p>
          <a:p>
            <a:pPr eaLnBrk="1" hangingPunct="1"/>
            <a:r>
              <a:rPr lang="en-US" sz="2400" b="1" dirty="0" smtClean="0">
                <a:latin typeface="Arial" pitchFamily="34" charset="0"/>
                <a:cs typeface="Arial" pitchFamily="34" charset="0"/>
              </a:rPr>
              <a:t>Proper use of them assures consistent meaning across </a:t>
            </a:r>
            <a:r>
              <a:rPr lang="en-US" sz="2400" b="1" dirty="0" smtClean="0">
                <a:latin typeface="Arial" pitchFamily="34" charset="0"/>
                <a:cs typeface="Arial" pitchFamily="34" charset="0"/>
              </a:rPr>
              <a:t>and among enterprises</a:t>
            </a:r>
            <a:endParaRPr lang="en-US" sz="2400" b="1" dirty="0" smtClean="0">
              <a:latin typeface="Arial" pitchFamily="34" charset="0"/>
              <a:cs typeface="Arial" pitchFamily="34" charset="0"/>
            </a:endParaRPr>
          </a:p>
          <a:p>
            <a:pPr>
              <a:buNone/>
            </a:pPr>
            <a:endParaRPr lang="en-US" dirty="0"/>
          </a:p>
        </p:txBody>
      </p:sp>
      <p:sp>
        <p:nvSpPr>
          <p:cNvPr id="4" name="Content Placeholder 3"/>
          <p:cNvSpPr>
            <a:spLocks noGrp="1"/>
          </p:cNvSpPr>
          <p:nvPr>
            <p:ph sz="half" idx="2"/>
          </p:nvPr>
        </p:nvSpPr>
        <p:spPr/>
        <p:txBody>
          <a:bodyPr/>
          <a:lstStyle/>
          <a:p>
            <a:pPr>
              <a:buNone/>
            </a:pPr>
            <a:endParaRPr lang="en-US" dirty="0" smtClean="0"/>
          </a:p>
          <a:p>
            <a:pPr>
              <a:buNone/>
            </a:pPr>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5257800" cy="1143000"/>
          </a:xfrm>
        </p:spPr>
        <p:txBody>
          <a:bodyPr/>
          <a:lstStyle/>
          <a:p>
            <a:r>
              <a:rPr lang="en-US" dirty="0" smtClean="0">
                <a:ea typeface="ＭＳ Ｐゴシック"/>
                <a:cs typeface="ＭＳ Ｐゴシック"/>
              </a:rPr>
              <a:t>NCI Enterprise Vocabulary Services (NCI</a:t>
            </a:r>
            <a:r>
              <a:rPr lang="en-US" sz="2400" dirty="0" smtClean="0">
                <a:ea typeface="ＭＳ Ｐゴシック"/>
                <a:cs typeface="ＭＳ Ｐゴシック"/>
              </a:rPr>
              <a:t> </a:t>
            </a:r>
            <a:r>
              <a:rPr lang="en-US" dirty="0" smtClean="0">
                <a:ea typeface="ＭＳ Ｐゴシック"/>
                <a:cs typeface="ＭＳ Ｐゴシック"/>
              </a:rPr>
              <a:t>EVS)</a:t>
            </a:r>
            <a:r>
              <a:rPr lang="en-US" sz="2400" dirty="0" smtClean="0">
                <a:ea typeface="ＭＳ Ｐゴシック"/>
                <a:cs typeface="ＭＳ Ｐゴシック"/>
              </a:rPr>
              <a:t> </a:t>
            </a:r>
            <a:r>
              <a:rPr lang="en-US" dirty="0" smtClean="0">
                <a:ea typeface="ＭＳ Ｐゴシック"/>
                <a:cs typeface="ＭＳ Ｐゴシック"/>
              </a:rPr>
              <a:t>Goals</a:t>
            </a:r>
            <a:endParaRPr lang="en-US" dirty="0"/>
          </a:p>
        </p:txBody>
      </p:sp>
      <p:sp>
        <p:nvSpPr>
          <p:cNvPr id="3" name="Content Placeholder 2"/>
          <p:cNvSpPr>
            <a:spLocks noGrp="1"/>
          </p:cNvSpPr>
          <p:nvPr>
            <p:ph idx="1"/>
          </p:nvPr>
        </p:nvSpPr>
        <p:spPr>
          <a:xfrm>
            <a:off x="1600200" y="1371600"/>
            <a:ext cx="7315200" cy="5029200"/>
          </a:xfrm>
        </p:spPr>
        <p:txBody>
          <a:bodyPr>
            <a:normAutofit lnSpcReduction="10000"/>
          </a:bodyPr>
          <a:lstStyle/>
          <a:p>
            <a:pPr marL="346075" lvl="1" indent="-346075">
              <a:spcBef>
                <a:spcPct val="20000"/>
              </a:spcBef>
              <a:buClr>
                <a:srgbClr val="D40138"/>
              </a:buClr>
              <a:buFont typeface="Arial"/>
              <a:buChar char="•"/>
            </a:pPr>
            <a:endParaRPr lang="en-US" sz="2000" b="1" dirty="0" smtClean="0">
              <a:ln w="1905"/>
              <a:solidFill>
                <a:sysClr val="windowText" lastClr="000000"/>
              </a:solidFill>
              <a:effectLst>
                <a:innerShdw blurRad="69850" dist="43180" dir="5400000">
                  <a:srgbClr val="000000">
                    <a:alpha val="65000"/>
                  </a:srgbClr>
                </a:innerShdw>
              </a:effectLst>
              <a:cs typeface="Latha" pitchFamily="2"/>
            </a:endParaRPr>
          </a:p>
          <a:p>
            <a:pPr marL="346075" lvl="1" indent="-346075">
              <a:spcBef>
                <a:spcPct val="20000"/>
              </a:spcBef>
              <a:buClr>
                <a:srgbClr val="D40138"/>
              </a:buClr>
              <a:buFont typeface="Arial"/>
              <a:buChar char="•"/>
            </a:pPr>
            <a:r>
              <a:rPr lang="en-US" sz="2200" b="1" dirty="0" smtClean="0">
                <a:ln w="1905"/>
                <a:solidFill>
                  <a:sysClr val="windowText" lastClr="000000"/>
                </a:solidFill>
                <a:effectLst>
                  <a:innerShdw blurRad="69850" dist="43180" dir="5400000">
                    <a:srgbClr val="000000">
                      <a:alpha val="65000"/>
                    </a:srgbClr>
                  </a:innerShdw>
                </a:effectLst>
                <a:cs typeface="Latha" pitchFamily="2"/>
              </a:rPr>
              <a:t>Mission: The development of services and resources that address the needs of the National Cancer Institute (NCI) for controlled terminology, and to facilitate the standardization of terminology and information systems across the Institute and the larger biomedical community.</a:t>
            </a:r>
          </a:p>
          <a:p>
            <a:pPr marL="346075" lvl="1" indent="-346075">
              <a:spcBef>
                <a:spcPct val="20000"/>
              </a:spcBef>
              <a:buClr>
                <a:srgbClr val="D40138"/>
              </a:buClr>
              <a:buFont typeface="Arial"/>
              <a:buChar char="•"/>
            </a:pPr>
            <a:endParaRPr lang="en-US" sz="2000" b="1" dirty="0" smtClean="0">
              <a:ln w="1905"/>
              <a:solidFill>
                <a:sysClr val="windowText" lastClr="000000"/>
              </a:solidFill>
              <a:effectLst>
                <a:innerShdw blurRad="69850" dist="43180" dir="5400000">
                  <a:srgbClr val="000000">
                    <a:alpha val="65000"/>
                  </a:srgbClr>
                </a:innerShdw>
              </a:effectLst>
              <a:cs typeface="Latha" pitchFamily="2"/>
            </a:endParaRPr>
          </a:p>
          <a:p>
            <a:pPr eaLnBrk="1" hangingPunct="1">
              <a:lnSpc>
                <a:spcPct val="90000"/>
              </a:lnSpc>
              <a:buFontTx/>
              <a:buNone/>
            </a:pPr>
            <a:r>
              <a:rPr lang="en-US" sz="2800" b="1" dirty="0" smtClean="0">
                <a:solidFill>
                  <a:schemeClr val="accent2"/>
                </a:solidFill>
              </a:rPr>
              <a:t>Goal –  Integration by Meaning</a:t>
            </a:r>
          </a:p>
          <a:p>
            <a:pPr eaLnBrk="1" hangingPunct="1">
              <a:lnSpc>
                <a:spcPct val="90000"/>
              </a:lnSpc>
              <a:buFontTx/>
              <a:buNone/>
            </a:pPr>
            <a:endParaRPr lang="en-US" sz="2400" b="1" dirty="0" smtClean="0">
              <a:solidFill>
                <a:schemeClr val="accent2"/>
              </a:solidFill>
            </a:endParaRPr>
          </a:p>
          <a:p>
            <a:pPr eaLnBrk="1" hangingPunct="1">
              <a:lnSpc>
                <a:spcPct val="90000"/>
              </a:lnSpc>
            </a:pPr>
            <a:r>
              <a:rPr lang="en-US" sz="2200" b="1" dirty="0" smtClean="0"/>
              <a:t>Clinical, translational, and basic research terminology have o</a:t>
            </a:r>
            <a:r>
              <a:rPr lang="en-US" sz="2200" b="1" dirty="0" smtClean="0">
                <a:sym typeface="Wingdings" pitchFamily="2" charset="2"/>
              </a:rPr>
              <a:t>verlapping but specialized needs, therefore EVS assists to:</a:t>
            </a:r>
          </a:p>
          <a:p>
            <a:pPr eaLnBrk="1" hangingPunct="1">
              <a:lnSpc>
                <a:spcPct val="90000"/>
              </a:lnSpc>
              <a:buNone/>
            </a:pPr>
            <a:endParaRPr lang="en-US" sz="2200" b="1" dirty="0" smtClean="0">
              <a:sym typeface="Wingdings" pitchFamily="2" charset="2"/>
            </a:endParaRPr>
          </a:p>
          <a:p>
            <a:pPr lvl="1" eaLnBrk="1" hangingPunct="1">
              <a:lnSpc>
                <a:spcPct val="90000"/>
              </a:lnSpc>
            </a:pPr>
            <a:r>
              <a:rPr lang="en-US" sz="2200" b="1" dirty="0" smtClean="0">
                <a:sym typeface="Wingdings" pitchFamily="2" charset="2"/>
              </a:rPr>
              <a:t>Integrate different conceptual frameworks</a:t>
            </a:r>
          </a:p>
          <a:p>
            <a:pPr lvl="1" eaLnBrk="1" hangingPunct="1">
              <a:lnSpc>
                <a:spcPct val="90000"/>
              </a:lnSpc>
            </a:pPr>
            <a:r>
              <a:rPr lang="en-US" sz="2200" b="1" dirty="0" smtClean="0">
                <a:sym typeface="Wingdings" pitchFamily="2" charset="2"/>
              </a:rPr>
              <a:t>Create terminological and taxonomic conventions across diverse systems  </a:t>
            </a:r>
            <a:endParaRPr lang="en-US" sz="2200" b="1" dirty="0" smtClean="0"/>
          </a:p>
          <a:p>
            <a:pPr marL="346075" lvl="1" indent="-346075">
              <a:spcBef>
                <a:spcPct val="20000"/>
              </a:spcBef>
              <a:buClr>
                <a:srgbClr val="D40138"/>
              </a:buClr>
              <a:buFont typeface="Arial"/>
              <a:buChar char="•"/>
            </a:pPr>
            <a:endParaRPr lang="en-US" b="1" dirty="0" smtClean="0">
              <a:ln w="1905"/>
              <a:solidFill>
                <a:sysClr val="windowText" lastClr="000000"/>
              </a:solidFill>
              <a:effectLst>
                <a:innerShdw blurRad="69850" dist="43180" dir="5400000">
                  <a:srgbClr val="000000">
                    <a:alpha val="65000"/>
                  </a:srgbClr>
                </a:innerShdw>
              </a:effectLst>
              <a:cs typeface="Latha" pitchFamily="2"/>
            </a:endParaRPr>
          </a:p>
          <a:p>
            <a:pPr>
              <a:buNone/>
            </a:pPr>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
            <a:ext cx="7239000" cy="1143000"/>
          </a:xfrm>
        </p:spPr>
        <p:txBody>
          <a:bodyPr/>
          <a:lstStyle/>
          <a:p>
            <a:r>
              <a:rPr lang="en-US" sz="3600" dirty="0" smtClean="0"/>
              <a:t>Background</a:t>
            </a:r>
            <a:endParaRPr lang="en-US" sz="3600" dirty="0"/>
          </a:p>
        </p:txBody>
      </p:sp>
      <p:sp>
        <p:nvSpPr>
          <p:cNvPr id="3" name="Content Placeholder 2"/>
          <p:cNvSpPr>
            <a:spLocks noGrp="1"/>
          </p:cNvSpPr>
          <p:nvPr>
            <p:ph idx="1"/>
          </p:nvPr>
        </p:nvSpPr>
        <p:spPr>
          <a:xfrm>
            <a:off x="1600200" y="1143000"/>
            <a:ext cx="7315200" cy="5400675"/>
          </a:xfrm>
        </p:spPr>
        <p:txBody>
          <a:bodyPr/>
          <a:lstStyle/>
          <a:p>
            <a:pPr>
              <a:buNone/>
            </a:pPr>
            <a:endParaRPr lang="en-US" sz="20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EVS began in 1996 as an applied research project; Production started in 1999 with the publication of the NCI Metathesaurus (</a:t>
            </a:r>
            <a:r>
              <a:rPr lang="en-US" sz="2000" b="1" dirty="0" err="1" smtClean="0">
                <a:ln w="1905"/>
                <a:solidFill>
                  <a:sysClr val="windowText" lastClr="000000"/>
                </a:solidFill>
                <a:effectLst>
                  <a:innerShdw blurRad="69850" dist="43180" dir="5400000">
                    <a:srgbClr val="000000">
                      <a:alpha val="65000"/>
                    </a:srgbClr>
                  </a:innerShdw>
                </a:effectLst>
              </a:rPr>
              <a:t>NCIm</a:t>
            </a:r>
            <a:r>
              <a:rPr lang="en-US" sz="2000" b="1" dirty="0" smtClean="0">
                <a:ln w="1905"/>
                <a:solidFill>
                  <a:sysClr val="windowText" lastClr="000000"/>
                </a:solidFill>
                <a:effectLst>
                  <a:innerShdw blurRad="69850" dist="43180" dir="5400000">
                    <a:srgbClr val="000000">
                      <a:alpha val="65000"/>
                    </a:srgbClr>
                  </a:innerShdw>
                </a:effectLst>
              </a:rPr>
              <a:t>). NCI Thesaurus (NCIt) followed in 2000, becoming the primary terminology for NCI coding including for metadata and data model semantics.</a:t>
            </a:r>
          </a:p>
          <a:p>
            <a:endParaRPr lang="en-US" sz="20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NCI EVS also provides freely available tools for terminology/ontology development and publication. NCIt and </a:t>
            </a:r>
            <a:r>
              <a:rPr lang="en-US" sz="2000" b="1" dirty="0" err="1" smtClean="0">
                <a:ln w="1905"/>
                <a:solidFill>
                  <a:sysClr val="windowText" lastClr="000000"/>
                </a:solidFill>
                <a:effectLst>
                  <a:innerShdw blurRad="69850" dist="43180" dir="5400000">
                    <a:srgbClr val="000000">
                      <a:alpha val="65000"/>
                    </a:srgbClr>
                  </a:innerShdw>
                </a:effectLst>
              </a:rPr>
              <a:t>NCIm</a:t>
            </a:r>
            <a:r>
              <a:rPr lang="en-US" sz="2000" b="1" dirty="0" smtClean="0">
                <a:ln w="1905"/>
                <a:solidFill>
                  <a:sysClr val="windowText" lastClr="000000"/>
                </a:solidFill>
                <a:effectLst>
                  <a:innerShdw blurRad="69850" dist="43180" dir="5400000">
                    <a:srgbClr val="000000">
                      <a:alpha val="65000"/>
                    </a:srgbClr>
                  </a:innerShdw>
                </a:effectLst>
              </a:rPr>
              <a:t> are now joined by several other terminologies published or hosted by NCI.</a:t>
            </a:r>
          </a:p>
          <a:p>
            <a:pPr>
              <a:buNone/>
            </a:pPr>
            <a:endParaRPr lang="en-US" sz="20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NCI </a:t>
            </a:r>
            <a:r>
              <a:rPr lang="en-US" sz="2000" b="1" dirty="0" smtClean="0">
                <a:ln w="1905"/>
                <a:solidFill>
                  <a:sysClr val="windowText" lastClr="000000"/>
                </a:solidFill>
                <a:effectLst>
                  <a:innerShdw blurRad="69850" dist="43180" dir="5400000">
                    <a:srgbClr val="000000">
                      <a:alpha val="65000"/>
                    </a:srgbClr>
                  </a:innerShdw>
                </a:effectLst>
              </a:rPr>
              <a:t>EVS </a:t>
            </a:r>
            <a:r>
              <a:rPr lang="en-US" sz="2000" b="1" dirty="0" smtClean="0">
                <a:ln w="1905"/>
                <a:solidFill>
                  <a:sysClr val="windowText" lastClr="000000"/>
                </a:solidFill>
                <a:effectLst>
                  <a:innerShdw blurRad="69850" dist="43180" dir="5400000">
                    <a:srgbClr val="000000">
                      <a:alpha val="65000"/>
                    </a:srgbClr>
                  </a:innerShdw>
                </a:effectLst>
              </a:rPr>
              <a:t>provides the semantic foundation for sharing and re-use of data, services, applications, and other resources at NCI . The caBIG community, other NIH institutes, and many collaborating organizations such as FDA and CDISC also depend on the EVS for terminology needs.</a:t>
            </a:r>
          </a:p>
          <a:p>
            <a:endParaRPr lang="en-US" sz="2000" b="1" dirty="0" smtClean="0">
              <a:ln w="1905"/>
              <a:solidFill>
                <a:sysClr val="windowText" lastClr="000000"/>
              </a:solidFill>
              <a:effectLst>
                <a:innerShdw blurRad="69850" dist="43180" dir="5400000">
                  <a:srgbClr val="000000">
                    <a:alpha val="65000"/>
                  </a:srgbClr>
                </a:innerShdw>
              </a:effectLst>
            </a:endParaRPr>
          </a:p>
          <a:p>
            <a:endParaRPr lang="en-US" sz="2000" dirty="0" smtClean="0"/>
          </a:p>
          <a:p>
            <a:endParaRPr lang="en-US" sz="2000" dirty="0" smtClean="0"/>
          </a:p>
          <a:p>
            <a:endParaRPr lang="en-US" dirty="0"/>
          </a:p>
        </p:txBody>
      </p:sp>
      <p:pic>
        <p:nvPicPr>
          <p:cNvPr id="8" name="Picture 7"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
            <a:ext cx="7239000" cy="1143000"/>
          </a:xfrm>
        </p:spPr>
        <p:txBody>
          <a:bodyPr/>
          <a:lstStyle/>
          <a:p>
            <a:r>
              <a:rPr lang="en-US" sz="3400" dirty="0" smtClean="0">
                <a:solidFill>
                  <a:schemeClr val="bg1"/>
                </a:solidFill>
              </a:rPr>
              <a:t>High Value </a:t>
            </a:r>
            <a:r>
              <a:rPr lang="en-US" sz="3400" dirty="0" smtClean="0">
                <a:solidFill>
                  <a:schemeClr val="bg1"/>
                </a:solidFill>
              </a:rPr>
              <a:t>Use </a:t>
            </a:r>
            <a:r>
              <a:rPr lang="en-US" sz="3400" dirty="0" smtClean="0">
                <a:solidFill>
                  <a:schemeClr val="bg1"/>
                </a:solidFill>
              </a:rPr>
              <a:t>Cases</a:t>
            </a:r>
            <a:endParaRPr lang="en-US" sz="3400" dirty="0">
              <a:solidFill>
                <a:schemeClr val="bg1"/>
              </a:solidFill>
            </a:endParaRPr>
          </a:p>
        </p:txBody>
      </p:sp>
      <p:sp>
        <p:nvSpPr>
          <p:cNvPr id="3" name="Content Placeholder 2"/>
          <p:cNvSpPr>
            <a:spLocks noGrp="1"/>
          </p:cNvSpPr>
          <p:nvPr>
            <p:ph idx="1"/>
          </p:nvPr>
        </p:nvSpPr>
        <p:spPr>
          <a:xfrm>
            <a:off x="1600200" y="1752600"/>
            <a:ext cx="7315200" cy="4943475"/>
          </a:xfrm>
        </p:spPr>
        <p:txBody>
          <a:bodyPr/>
          <a:lstStyle/>
          <a:p>
            <a:r>
              <a:rPr lang="en-US" sz="2000" b="1" dirty="0" smtClean="0">
                <a:ln w="1905"/>
                <a:solidFill>
                  <a:sysClr val="windowText" lastClr="000000"/>
                </a:solidFill>
                <a:effectLst>
                  <a:innerShdw blurRad="69850" dist="43180" dir="5400000">
                    <a:srgbClr val="000000">
                      <a:alpha val="65000"/>
                    </a:srgbClr>
                  </a:innerShdw>
                </a:effectLst>
              </a:rPr>
              <a:t>EVS Used Directly for Drug and Clinical Information Integration</a:t>
            </a:r>
          </a:p>
          <a:p>
            <a:pPr lvl="1"/>
            <a:r>
              <a:rPr lang="en-US" sz="2000" b="1" dirty="0" smtClean="0">
                <a:ln w="1905"/>
                <a:solidFill>
                  <a:sysClr val="windowText" lastClr="000000"/>
                </a:solidFill>
                <a:effectLst>
                  <a:innerShdw blurRad="69850" dist="43180" dir="5400000">
                    <a:srgbClr val="000000">
                      <a:alpha val="65000"/>
                    </a:srgbClr>
                  </a:innerShdw>
                </a:effectLst>
              </a:rPr>
              <a:t>Agents, Clinical Trials and Adverse Events</a:t>
            </a:r>
          </a:p>
          <a:p>
            <a:pPr lvl="2"/>
            <a:r>
              <a:rPr lang="en-US" b="1" dirty="0" smtClean="0">
                <a:ln w="1905"/>
                <a:solidFill>
                  <a:sysClr val="windowText" lastClr="000000"/>
                </a:solidFill>
                <a:effectLst>
                  <a:innerShdw blurRad="69850" dist="43180" dir="5400000">
                    <a:srgbClr val="000000">
                      <a:alpha val="65000"/>
                    </a:srgbClr>
                  </a:innerShdw>
                </a:effectLst>
              </a:rPr>
              <a:t>CTEP and DCP clinical trials</a:t>
            </a:r>
          </a:p>
          <a:p>
            <a:pPr lvl="2"/>
            <a:r>
              <a:rPr lang="en-US" b="1" dirty="0" smtClean="0">
                <a:ln w="1905"/>
                <a:solidFill>
                  <a:sysClr val="windowText" lastClr="000000"/>
                </a:solidFill>
                <a:effectLst>
                  <a:innerShdw blurRad="69850" dist="43180" dir="5400000">
                    <a:srgbClr val="000000">
                      <a:alpha val="65000"/>
                    </a:srgbClr>
                  </a:innerShdw>
                </a:effectLst>
              </a:rPr>
              <a:t>PDQ Cancer Clinical Trials Registry &amp; NCI Drug Dictionary</a:t>
            </a:r>
          </a:p>
          <a:p>
            <a:pPr lvl="2"/>
            <a:r>
              <a:rPr lang="en-US" b="1" dirty="0" smtClean="0">
                <a:ln w="1905"/>
                <a:solidFill>
                  <a:sysClr val="windowText" lastClr="000000"/>
                </a:solidFill>
                <a:effectLst>
                  <a:innerShdw blurRad="69850" dist="43180" dir="5400000">
                    <a:srgbClr val="000000">
                      <a:alpha val="65000"/>
                    </a:srgbClr>
                  </a:innerShdw>
                </a:effectLst>
              </a:rPr>
              <a:t>Federal Medication Terminologies (FMT)</a:t>
            </a:r>
          </a:p>
          <a:p>
            <a:pPr lvl="2"/>
            <a:r>
              <a:rPr lang="en-US" b="1" dirty="0" smtClean="0">
                <a:ln w="1905"/>
                <a:solidFill>
                  <a:sysClr val="windowText" lastClr="000000"/>
                </a:solidFill>
                <a:effectLst>
                  <a:innerShdw blurRad="69850" dist="43180" dir="5400000">
                    <a:srgbClr val="000000">
                      <a:alpha val="65000"/>
                    </a:srgbClr>
                  </a:innerShdw>
                </a:effectLst>
              </a:rPr>
              <a:t>FDA Structured Product Labeling</a:t>
            </a:r>
          </a:p>
          <a:p>
            <a:pPr lvl="2"/>
            <a:r>
              <a:rPr lang="en-US" b="1" dirty="0" smtClean="0">
                <a:ln w="1905"/>
                <a:solidFill>
                  <a:sysClr val="windowText" lastClr="000000"/>
                </a:solidFill>
                <a:effectLst>
                  <a:innerShdw blurRad="69850" dist="43180" dir="5400000">
                    <a:srgbClr val="000000">
                      <a:alpha val="65000"/>
                    </a:srgbClr>
                  </a:innerShdw>
                </a:effectLst>
              </a:rPr>
              <a:t>NCPDP (SCRIPT Standard for e-prescribing)</a:t>
            </a:r>
          </a:p>
          <a:p>
            <a:pPr lvl="2"/>
            <a:endParaRPr lang="en-US"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caBIG infrastructure and application use cases</a:t>
            </a:r>
          </a:p>
          <a:p>
            <a:pPr lvl="1"/>
            <a:r>
              <a:rPr lang="en-US" sz="2000" b="1" dirty="0" smtClean="0">
                <a:ln w="1905"/>
                <a:solidFill>
                  <a:sysClr val="windowText" lastClr="000000"/>
                </a:solidFill>
                <a:effectLst>
                  <a:innerShdw blurRad="69850" dist="43180" dir="5400000">
                    <a:srgbClr val="000000">
                      <a:alpha val="65000"/>
                    </a:srgbClr>
                  </a:innerShdw>
                </a:effectLst>
              </a:rPr>
              <a:t>Infrastructure providing semantic interoperability</a:t>
            </a:r>
          </a:p>
          <a:p>
            <a:pPr lvl="1"/>
            <a:r>
              <a:rPr lang="en-US" sz="2000" b="1" dirty="0" smtClean="0">
                <a:ln w="1905"/>
                <a:solidFill>
                  <a:sysClr val="windowText" lastClr="000000"/>
                </a:solidFill>
                <a:effectLst>
                  <a:innerShdw blurRad="69850" dist="43180" dir="5400000">
                    <a:srgbClr val="000000">
                      <a:alpha val="65000"/>
                    </a:srgbClr>
                  </a:innerShdw>
                </a:effectLst>
              </a:rPr>
              <a:t>caTIES/caTissueCore/caMOD/caNanolab</a:t>
            </a:r>
          </a:p>
          <a:p>
            <a:pPr lvl="1"/>
            <a:endParaRPr lang="en-US" sz="2000" b="1" dirty="0" smtClean="0">
              <a:ln w="1905"/>
              <a:solidFill>
                <a:sysClr val="windowText" lastClr="000000"/>
              </a:solidFill>
              <a:effectLst>
                <a:innerShdw blurRad="69850" dist="43180" dir="5400000">
                  <a:srgbClr val="000000">
                    <a:alpha val="65000"/>
                  </a:srgbClr>
                </a:innerShdw>
              </a:effectLst>
            </a:endParaRPr>
          </a:p>
          <a:p>
            <a:r>
              <a:rPr lang="en-US" sz="2000" b="1" dirty="0" smtClean="0">
                <a:ln w="1905"/>
                <a:solidFill>
                  <a:sysClr val="windowText" lastClr="000000"/>
                </a:solidFill>
                <a:effectLst>
                  <a:innerShdw blurRad="69850" dist="43180" dir="5400000">
                    <a:srgbClr val="000000">
                      <a:alpha val="65000"/>
                    </a:srgbClr>
                  </a:innerShdw>
                </a:effectLst>
              </a:rPr>
              <a:t>FDA/NCI/CDISC/RCRIM – harmonization/ development - standards</a:t>
            </a:r>
          </a:p>
          <a:p>
            <a:endParaRPr lang="en-US" dirty="0"/>
          </a:p>
        </p:txBody>
      </p:sp>
      <p:pic>
        <p:nvPicPr>
          <p:cNvPr id="5" name="Picture 4" descr="EVSTiny80.gif"/>
          <p:cNvPicPr>
            <a:picLocks noChangeAspect="1"/>
          </p:cNvPicPr>
          <p:nvPr/>
        </p:nvPicPr>
        <p:blipFill>
          <a:blip r:embed="rId2"/>
          <a:stretch>
            <a:fillRect/>
          </a:stretch>
        </p:blipFill>
        <p:spPr>
          <a:xfrm>
            <a:off x="7388352" y="457200"/>
            <a:ext cx="1533293" cy="381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5&quot;&gt;&lt;object type=&quot;3&quot; unique_id=&quot;10008&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14640</TotalTime>
  <Words>2794</Words>
  <Application>Microsoft Office PowerPoint</Application>
  <PresentationFormat>On-screen Show (4:3)</PresentationFormat>
  <Paragraphs>499</Paragraphs>
  <Slides>46</Slides>
  <Notes>14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National Cancer Institute  Enterprise Vocabulary Services  &amp;  Semantic Interoperability</vt:lpstr>
      <vt:lpstr>Interoperability</vt:lpstr>
      <vt:lpstr>NCI Design for Interoperability</vt:lpstr>
      <vt:lpstr>Extending Interoperability Beyond the Enterprise</vt:lpstr>
      <vt:lpstr>Semantic Infrastructure Futures</vt:lpstr>
      <vt:lpstr>No Controlled Terminology? No Interoperability </vt:lpstr>
      <vt:lpstr>NCI Enterprise Vocabulary Services (NCI EVS) Goals</vt:lpstr>
      <vt:lpstr>Background</vt:lpstr>
      <vt:lpstr>High Value Use Cases</vt:lpstr>
      <vt:lpstr>EVS Resources</vt:lpstr>
      <vt:lpstr>NCI Thesaurus (NCIt)</vt:lpstr>
      <vt:lpstr>NCI Thesaurus (2)</vt:lpstr>
      <vt:lpstr>NCI Thesaurus (3)</vt:lpstr>
      <vt:lpstr>What ‘s in NCIt ?</vt:lpstr>
      <vt:lpstr>Semantic Diversity</vt:lpstr>
      <vt:lpstr>Terminology Subsets</vt:lpstr>
      <vt:lpstr>FDA-NCI Memorandum of Understanding</vt:lpstr>
      <vt:lpstr>Scope of MOU (2) </vt:lpstr>
      <vt:lpstr>NCI-FDA Terminology  Collaboration</vt:lpstr>
      <vt:lpstr>Example:  Structured Product Label</vt:lpstr>
      <vt:lpstr>FDA Structured Product Labels</vt:lpstr>
      <vt:lpstr>SPL in NCIt</vt:lpstr>
      <vt:lpstr>Concept details from Browser</vt:lpstr>
      <vt:lpstr>Concept details from Browser (2)</vt:lpstr>
      <vt:lpstr>CDISC Terminology</vt:lpstr>
      <vt:lpstr>Federal Register / Volume 71, No. 237 / Monday, December 11, 2006</vt:lpstr>
      <vt:lpstr>NCIthesaurus http://ncit.nci.nih.gov </vt:lpstr>
      <vt:lpstr>Term search</vt:lpstr>
      <vt:lpstr>Code Search</vt:lpstr>
      <vt:lpstr>Concept Code: A unique, permanent identifier</vt:lpstr>
      <vt:lpstr>Concept Code: A unique, permanent identifier (2)</vt:lpstr>
      <vt:lpstr>Unambiguous Meaning</vt:lpstr>
      <vt:lpstr>Slide 33</vt:lpstr>
      <vt:lpstr>NCIt: Example Concept (1 of 2)</vt:lpstr>
      <vt:lpstr>NCIt: Role Relationships (Gastric MALT Lymphoma)</vt:lpstr>
      <vt:lpstr>NCIt: 200,000 Role Relationships</vt:lpstr>
      <vt:lpstr>NCI Metathesaurus </vt:lpstr>
      <vt:lpstr>NCI Metathesaurus https://ncim.nci.nih.gov</vt:lpstr>
      <vt:lpstr>NCImetathesaurus</vt:lpstr>
      <vt:lpstr>NCITerm Browser http://nciterms.nci.nih.gov</vt:lpstr>
      <vt:lpstr>EVS Products &amp; Services  Are Open</vt:lpstr>
      <vt:lpstr>Methods of Data Retrieval</vt:lpstr>
      <vt:lpstr>NCIt ftp site http://evs.nci.nih.gov/ftp1</vt:lpstr>
      <vt:lpstr>Shared Content Standards</vt:lpstr>
      <vt:lpstr>Consolidated Content Services</vt:lpstr>
      <vt:lpstr>Contact Information</vt:lpstr>
    </vt:vector>
  </TitlesOfParts>
  <Company>Spielmann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Spielmann</dc:creator>
  <cp:lastModifiedBy>Haber, Margaret (NIH/NCI) </cp:lastModifiedBy>
  <cp:revision>783</cp:revision>
  <dcterms:created xsi:type="dcterms:W3CDTF">2010-04-08T13:58:05Z</dcterms:created>
  <dcterms:modified xsi:type="dcterms:W3CDTF">2010-05-25T02:11:55Z</dcterms:modified>
</cp:coreProperties>
</file>